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316" r:id="rId2"/>
    <p:sldId id="256" r:id="rId3"/>
    <p:sldId id="315" r:id="rId4"/>
    <p:sldId id="375" r:id="rId5"/>
    <p:sldId id="387" r:id="rId6"/>
    <p:sldId id="388" r:id="rId7"/>
    <p:sldId id="389" r:id="rId8"/>
    <p:sldId id="390" r:id="rId9"/>
    <p:sldId id="391" r:id="rId10"/>
    <p:sldId id="376" r:id="rId11"/>
    <p:sldId id="392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0" r:id="rId20"/>
    <p:sldId id="401" r:id="rId21"/>
    <p:sldId id="402" r:id="rId22"/>
    <p:sldId id="403" r:id="rId23"/>
    <p:sldId id="405" r:id="rId24"/>
    <p:sldId id="406" r:id="rId25"/>
    <p:sldId id="407" r:id="rId26"/>
    <p:sldId id="408" r:id="rId27"/>
    <p:sldId id="431" r:id="rId28"/>
    <p:sldId id="409" r:id="rId29"/>
    <p:sldId id="410" r:id="rId30"/>
    <p:sldId id="411" r:id="rId31"/>
    <p:sldId id="412" r:id="rId32"/>
    <p:sldId id="413" r:id="rId33"/>
    <p:sldId id="414" r:id="rId34"/>
    <p:sldId id="415" r:id="rId35"/>
    <p:sldId id="449" r:id="rId36"/>
    <p:sldId id="453" r:id="rId37"/>
    <p:sldId id="451" r:id="rId38"/>
    <p:sldId id="416" r:id="rId39"/>
    <p:sldId id="418" r:id="rId40"/>
    <p:sldId id="424" r:id="rId41"/>
    <p:sldId id="425" r:id="rId42"/>
    <p:sldId id="421" r:id="rId43"/>
    <p:sldId id="445" r:id="rId44"/>
    <p:sldId id="446" r:id="rId45"/>
    <p:sldId id="430" r:id="rId46"/>
    <p:sldId id="377" r:id="rId47"/>
    <p:sldId id="378" r:id="rId48"/>
    <p:sldId id="379" r:id="rId49"/>
    <p:sldId id="380" r:id="rId50"/>
    <p:sldId id="447" r:id="rId51"/>
  </p:sldIdLst>
  <p:sldSz cx="9144000" cy="6858000" type="screen4x3"/>
  <p:notesSz cx="7099300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rklee Library-Valencia" initials="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52B5"/>
    <a:srgbClr val="1CEEF8"/>
    <a:srgbClr val="3C20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1056" y="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printerSettings" Target="printerSettings/printerSettings1.bin"/><Relationship Id="rId53" Type="http://schemas.openxmlformats.org/officeDocument/2006/relationships/commentAuthors" Target="commentAuthors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7316EFB3-0437-40BF-857F-45F7C61A5452}" type="datetimeFigureOut">
              <a:rPr lang="es-ES" smtClean="0"/>
              <a:t>6/27/14</a:t>
            </a:fld>
            <a:endParaRPr lang="es-E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9E0983C-4A1E-4650-A94D-5D0A6CEA10F0}" type="slidenum">
              <a:rPr lang="es-ES" smtClean="0"/>
              <a:t>‹#›</a:t>
            </a:fld>
            <a:endParaRPr lang="es-E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EFB3-0437-40BF-857F-45F7C61A5452}" type="datetimeFigureOut">
              <a:rPr lang="es-ES" smtClean="0"/>
              <a:t>6/27/14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983C-4A1E-4650-A94D-5D0A6CEA10F0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EFB3-0437-40BF-857F-45F7C61A5452}" type="datetimeFigureOut">
              <a:rPr lang="es-ES" smtClean="0"/>
              <a:t>6/27/14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983C-4A1E-4650-A94D-5D0A6CEA10F0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EFB3-0437-40BF-857F-45F7C61A5452}" type="datetimeFigureOut">
              <a:rPr lang="es-ES" smtClean="0"/>
              <a:t>6/27/14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983C-4A1E-4650-A94D-5D0A6CEA10F0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EFB3-0437-40BF-857F-45F7C61A5452}" type="datetimeFigureOut">
              <a:rPr lang="es-ES" smtClean="0"/>
              <a:t>6/27/14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983C-4A1E-4650-A94D-5D0A6CEA10F0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EFB3-0437-40BF-857F-45F7C61A5452}" type="datetimeFigureOut">
              <a:rPr lang="es-ES" smtClean="0"/>
              <a:t>6/27/14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983C-4A1E-4650-A94D-5D0A6CEA10F0}" type="slidenum">
              <a:rPr lang="es-ES" smtClean="0"/>
              <a:t>‹#›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EFB3-0437-40BF-857F-45F7C61A5452}" type="datetimeFigureOut">
              <a:rPr lang="es-ES" smtClean="0"/>
              <a:t>6/27/14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983C-4A1E-4650-A94D-5D0A6CEA10F0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EFB3-0437-40BF-857F-45F7C61A5452}" type="datetimeFigureOut">
              <a:rPr lang="es-ES" smtClean="0"/>
              <a:t>6/27/14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983C-4A1E-4650-A94D-5D0A6CEA10F0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EFB3-0437-40BF-857F-45F7C61A5452}" type="datetimeFigureOut">
              <a:rPr lang="es-ES" smtClean="0"/>
              <a:t>6/27/14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983C-4A1E-4650-A94D-5D0A6CEA10F0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EFB3-0437-40BF-857F-45F7C61A5452}" type="datetimeFigureOut">
              <a:rPr lang="es-ES" smtClean="0"/>
              <a:t>6/27/14</a:t>
            </a:fld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983C-4A1E-4650-A94D-5D0A6CEA10F0}" type="slidenum">
              <a:rPr lang="es-ES" smtClean="0"/>
              <a:t>‹#›</a:t>
            </a:fld>
            <a:endParaRPr lang="es-E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EFB3-0437-40BF-857F-45F7C61A5452}" type="datetimeFigureOut">
              <a:rPr lang="es-ES" smtClean="0"/>
              <a:t>6/27/14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983C-4A1E-4650-A94D-5D0A6CEA10F0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>
                <a:lumMod val="89000"/>
                <a:lumOff val="11000"/>
                <a:alpha val="97000"/>
              </a:srgbClr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7316EFB3-0437-40BF-857F-45F7C61A5452}" type="datetimeFigureOut">
              <a:rPr lang="es-ES" smtClean="0"/>
              <a:t>6/27/14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39E0983C-4A1E-4650-A94D-5D0A6CEA10F0}" type="slidenum">
              <a:rPr lang="es-ES" smtClean="0"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5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52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52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52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52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52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52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3.jp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png"/><Relationship Id="rId5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jpeg"/><Relationship Id="rId5" Type="http://schemas.openxmlformats.org/officeDocument/2006/relationships/image" Target="../media/image8.gif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  <a:softEdge rad="3175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77183" y="1700808"/>
            <a:ext cx="8151086" cy="1224136"/>
          </a:xfrm>
          <a:prstGeom prst="rect">
            <a:avLst/>
          </a:prstGeom>
          <a:solidFill>
            <a:srgbClr val="2552B5"/>
          </a:solidFill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200" b="0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/>
                <a:ea typeface="Times New Roman" pitchFamily="18" charset="0"/>
                <a:cs typeface="Arial" pitchFamily="34" charset="0"/>
              </a:rPr>
              <a:t>“</a:t>
            </a:r>
            <a:r>
              <a:rPr kumimoji="0" lang="en-US" sz="7200" b="0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Why not Clarinet</a:t>
            </a:r>
            <a:r>
              <a:rPr kumimoji="0" lang="en-US" sz="7200" b="0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/>
                <a:ea typeface="Times New Roman" pitchFamily="18" charset="0"/>
                <a:cs typeface="Arial" pitchFamily="34" charset="0"/>
              </a:rPr>
              <a:t>”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356240" y="4216152"/>
            <a:ext cx="6276077" cy="938719"/>
          </a:xfrm>
          <a:prstGeom prst="rect">
            <a:avLst/>
          </a:prstGeom>
          <a:solidFill>
            <a:srgbClr val="2552B5"/>
          </a:solidFill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Miguel Ruiz Santos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Master 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in Contemporary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Music Performance Candidate </a:t>
            </a:r>
            <a:endParaRPr kumimoji="0" lang="es-E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255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3" name="2 Imagen" descr="http://www.recordsale.de/cdpix/j/johnny_dodds-the_myth_of_new_orlean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38" y="476672"/>
            <a:ext cx="3816424" cy="41044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3 Imagen" descr="http://inthegrooverecords.files.wordpress.com/2013/02/early-jazz-greats-johny-dodd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48680"/>
            <a:ext cx="3168352" cy="424847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4 Rectángulo"/>
          <p:cNvSpPr/>
          <p:nvPr/>
        </p:nvSpPr>
        <p:spPr>
          <a:xfrm>
            <a:off x="467544" y="4941168"/>
            <a:ext cx="8208912" cy="1569660"/>
          </a:xfrm>
          <a:prstGeom prst="rect">
            <a:avLst/>
          </a:prstGeom>
          <a:solidFill>
            <a:srgbClr val="2552B5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1892-Born in New Orleans </a:t>
            </a:r>
            <a:r>
              <a:rPr lang="es-E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great</a:t>
            </a:r>
            <a:r>
              <a:rPr lang="es-E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clarinetist</a:t>
            </a:r>
            <a:r>
              <a:rPr lang="es-E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Johnny </a:t>
            </a:r>
            <a:r>
              <a:rPr lang="es-E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Dodds</a:t>
            </a:r>
            <a:r>
              <a:rPr lang="es-E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Jazz, </a:t>
            </a:r>
            <a:r>
              <a:rPr lang="es-E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was</a:t>
            </a:r>
            <a:r>
              <a:rPr lang="es-E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one</a:t>
            </a:r>
            <a:r>
              <a:rPr lang="es-E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E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most</a:t>
            </a:r>
            <a:r>
              <a:rPr lang="es-E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famous</a:t>
            </a:r>
            <a:r>
              <a:rPr lang="es-E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clarinetists</a:t>
            </a:r>
            <a:r>
              <a:rPr lang="es-E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E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his</a:t>
            </a:r>
            <a:r>
              <a:rPr lang="es-E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time. </a:t>
            </a:r>
            <a:r>
              <a:rPr lang="es-E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Some</a:t>
            </a:r>
            <a:r>
              <a:rPr lang="es-E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years</a:t>
            </a:r>
            <a:r>
              <a:rPr lang="es-E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later</a:t>
            </a:r>
            <a:r>
              <a:rPr lang="es-E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he </a:t>
            </a:r>
            <a:r>
              <a:rPr lang="es-E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joined</a:t>
            </a:r>
            <a:r>
              <a:rPr lang="es-E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famous</a:t>
            </a:r>
            <a:r>
              <a:rPr lang="es-E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group</a:t>
            </a:r>
            <a:r>
              <a:rPr lang="es-E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of Louis </a:t>
            </a:r>
            <a:r>
              <a:rPr lang="es-E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Armstrong's</a:t>
            </a:r>
            <a:r>
              <a:rPr lang="es-E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"Hot </a:t>
            </a:r>
            <a:r>
              <a:rPr lang="es-E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Five</a:t>
            </a:r>
            <a:r>
              <a:rPr lang="es-E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41524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3" name="2 Imagen" descr="At The Apex Club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2376"/>
            <a:ext cx="4968552" cy="4104456"/>
          </a:xfrm>
          <a:prstGeom prst="rect">
            <a:avLst/>
          </a:prstGeom>
          <a:solidFill>
            <a:srgbClr val="2552B5"/>
          </a:solidFill>
          <a:ln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3263" y="4576832"/>
            <a:ext cx="7848872" cy="1938992"/>
          </a:xfrm>
          <a:prstGeom prst="rect">
            <a:avLst/>
          </a:prstGeom>
          <a:solidFill>
            <a:srgbClr val="2552B5"/>
          </a:solidFill>
          <a:ln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Jimmie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Noone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led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his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band in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Apex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Club" in Chicago. He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broke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traditional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format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 jazz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bands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created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 new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style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a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chamber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jazz,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where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melody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was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clear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audible.</a:t>
            </a:r>
          </a:p>
        </p:txBody>
      </p:sp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3" name="2 Imagen" descr="http://www.bluenote.com/cdn/mceuploads/releases/2008_09_14_1100_edited-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49" y="1052736"/>
            <a:ext cx="4511689" cy="40510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3 Imagen" descr="https://fbcdn-sphotos-f-a.akamaihd.net/hphotos-ak-frc3/t1.0-9/p320x320/10270758_659579094110795_4734641992825218500_n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952" y="3061774"/>
            <a:ext cx="3631995" cy="286030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3" name="2 Imagen" descr="Lorenzo Tio (circa 27 years old)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2880320" cy="3672408"/>
          </a:xfrm>
          <a:prstGeom prst="rect">
            <a:avLst/>
          </a:prstGeom>
          <a:solidFill>
            <a:srgbClr val="2552B5"/>
          </a:solidFill>
          <a:ln w="57150"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3 Rectángulo"/>
          <p:cNvSpPr/>
          <p:nvPr/>
        </p:nvSpPr>
        <p:spPr>
          <a:xfrm>
            <a:off x="539552" y="5157192"/>
            <a:ext cx="3794853" cy="707886"/>
          </a:xfrm>
          <a:prstGeom prst="rect">
            <a:avLst/>
          </a:prstGeom>
          <a:solidFill>
            <a:srgbClr val="2552B5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flat" dir="tl">
              <a:rot lat="0" lon="0" rev="6600000"/>
            </a:lightRig>
          </a:scene3d>
          <a:sp3d>
            <a:bevelT w="152400" h="50800" prst="softRound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Lorenzo </a:t>
            </a:r>
            <a:r>
              <a:rPr lang="es-ES" sz="40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Tio</a:t>
            </a:r>
            <a:endParaRPr lang="es-E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4 Imagen" descr="http://cps-static.rovicorp.com/3/JPG_400/MI0000/177/MI0000177942.jpg?partner=allrovi.co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6752"/>
            <a:ext cx="4248471" cy="3888432"/>
          </a:xfrm>
          <a:prstGeom prst="rect">
            <a:avLst/>
          </a:prstGeom>
          <a:solidFill>
            <a:srgbClr val="2552B5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3" name="2 Imagen" descr="http://i.ebayimg.com/00/$(KGrHqQOKocE3G8UFYrDBN7+)Z5tf!~~_3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46" y="1844824"/>
            <a:ext cx="3816424" cy="338437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3 Imagen" descr="http://4.bp.blogspot.com/-OY_ocV2QlBc/T52fYTlFwNI/AAAAAAAAApA/1jyyXMrEgfc/s1600/portada-mezzrow-image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726" y="1700808"/>
            <a:ext cx="3921398" cy="387791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sp>
        <p:nvSpPr>
          <p:cNvPr id="3" name="2 Rectángulo"/>
          <p:cNvSpPr/>
          <p:nvPr/>
        </p:nvSpPr>
        <p:spPr>
          <a:xfrm>
            <a:off x="539552" y="500479"/>
            <a:ext cx="7200800" cy="1323439"/>
          </a:xfrm>
          <a:prstGeom prst="rect">
            <a:avLst/>
          </a:prstGeom>
          <a:solidFill>
            <a:srgbClr val="2552B5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4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2- </a:t>
            </a:r>
            <a:r>
              <a:rPr lang="es-ES" sz="4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4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4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Glorious</a:t>
            </a:r>
            <a:r>
              <a:rPr lang="es-ES" sz="4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Swing Era </a:t>
            </a:r>
            <a:r>
              <a:rPr lang="es-ES" sz="4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es-ES" sz="4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4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clarinet</a:t>
            </a:r>
            <a:endParaRPr lang="es-E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2605" y="2594521"/>
            <a:ext cx="8208912" cy="3046988"/>
          </a:xfrm>
          <a:prstGeom prst="rect">
            <a:avLst/>
          </a:prstGeom>
          <a:solidFill>
            <a:srgbClr val="2552B5"/>
          </a:solidFill>
          <a:ln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About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1935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beginning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Age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 Swing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officially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regarded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golden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age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big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bands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clarinet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Benny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Goodman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 1937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was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named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"King of Swing".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Buster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Bailey,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Barney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Bigard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Irving Fazola (in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his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second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stage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Artie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Shaw and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many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other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clarinet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players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should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be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highlighted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this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style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3" name="2 Imagen" descr="http://upload.wikimedia.org/wikipedia/commons/9/90/ODJBcar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5112568" cy="35953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3 Imagen" descr="http://redhotjazz.com/odjb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509120"/>
            <a:ext cx="2520280" cy="1640159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4 Imagen" descr="http://jazzfirstbooks.com/catalog/images/Darnell%20Howard%20signed%20mag%20front%20this%20one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56792"/>
            <a:ext cx="3312368" cy="468052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5940152" y="1196752"/>
            <a:ext cx="250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Darnell Howard-1953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3" name="2 Imagen" descr="http://www.recordsale.de/cdpix/b/buster_bailey-complete_recordings_1934-194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52396"/>
            <a:ext cx="3917676" cy="41764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3 Imagen" descr="http://www.musicweb-international.com/jazz/2006/Albert_Nicholas_CDAJA558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170" y="2587809"/>
            <a:ext cx="3666005" cy="366588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3" name="2 Imagen" descr="http://1.bp.blogspot.com/_J0ritnf1cpQ/TMsSI7vWzbI/AAAAAAAACYU/cXZVm74QSLA/s1600/benny-goodma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36711"/>
            <a:ext cx="4523764" cy="431123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2"/>
          <p:cNvSpPr txBox="1"/>
          <p:nvPr/>
        </p:nvSpPr>
        <p:spPr>
          <a:xfrm>
            <a:off x="2960538" y="5285698"/>
            <a:ext cx="3384376" cy="830997"/>
          </a:xfrm>
          <a:prstGeom prst="rect">
            <a:avLst/>
          </a:prstGeom>
          <a:solidFill>
            <a:srgbClr val="2552B5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KING OF SWING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      (USA-Poland)</a:t>
            </a:r>
          </a:p>
        </p:txBody>
      </p:sp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3" name="2 Imagen" descr="http://www.recordsale.de/cdpix/b/buster_bailey._jimmy_dorsey._benny_goodman._et-hot_clarinet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608512" cy="460851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3 Imagen" descr="http://ring.cdandlp.com/maiato/photo_grande/1137677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2656"/>
            <a:ext cx="3454828" cy="343013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2 Imagen" descr="http://siciliana.it/tutto/sicilyart/images/tonyScottCover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645024"/>
            <a:ext cx="3062986" cy="295232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  <a:softEdge rad="1270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 prst="softRound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sp>
        <p:nvSpPr>
          <p:cNvPr id="5" name="4 Rectángulo"/>
          <p:cNvSpPr/>
          <p:nvPr/>
        </p:nvSpPr>
        <p:spPr>
          <a:xfrm>
            <a:off x="1570800" y="476672"/>
            <a:ext cx="5328592" cy="923330"/>
          </a:xfrm>
          <a:prstGeom prst="rect">
            <a:avLst/>
          </a:prstGeom>
          <a:solidFill>
            <a:srgbClr val="2552B5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INTRODUCTION</a:t>
            </a:r>
            <a:endParaRPr lang="es-ES" sz="54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899592" y="1484784"/>
            <a:ext cx="1814669" cy="461665"/>
          </a:xfrm>
          <a:prstGeom prst="rect">
            <a:avLst/>
          </a:prstGeom>
          <a:solidFill>
            <a:srgbClr val="2552B5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_tradnl" sz="2400" i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About</a:t>
            </a:r>
            <a:r>
              <a:rPr lang="es-ES_tradnl" sz="2400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me</a:t>
            </a:r>
            <a:endParaRPr lang="es-E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763688" y="3573016"/>
            <a:ext cx="5256584" cy="523220"/>
          </a:xfrm>
          <a:prstGeom prst="rect">
            <a:avLst/>
          </a:prstGeom>
          <a:solidFill>
            <a:srgbClr val="2552B5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800" b="1" dirty="0" err="1" smtClean="0">
                <a:solidFill>
                  <a:schemeClr val="bg1"/>
                </a:solidFill>
              </a:rPr>
              <a:t>The</a:t>
            </a:r>
            <a:r>
              <a:rPr lang="es-ES" sz="2800" b="1" dirty="0" smtClean="0">
                <a:solidFill>
                  <a:schemeClr val="bg1"/>
                </a:solidFill>
              </a:rPr>
              <a:t> </a:t>
            </a:r>
            <a:r>
              <a:rPr lang="es-ES" sz="2800" b="1" dirty="0" err="1">
                <a:solidFill>
                  <a:schemeClr val="bg1"/>
                </a:solidFill>
              </a:rPr>
              <a:t>c</a:t>
            </a:r>
            <a:r>
              <a:rPr lang="es-ES" sz="2800" b="1" dirty="0" err="1" smtClean="0">
                <a:solidFill>
                  <a:schemeClr val="bg1"/>
                </a:solidFill>
              </a:rPr>
              <a:t>larinet</a:t>
            </a:r>
            <a:r>
              <a:rPr lang="es-ES" sz="2800" b="1" dirty="0" smtClean="0">
                <a:solidFill>
                  <a:schemeClr val="bg1"/>
                </a:solidFill>
              </a:rPr>
              <a:t> in Eastern </a:t>
            </a:r>
            <a:r>
              <a:rPr lang="es-ES" sz="2800" b="1" dirty="0" err="1" smtClean="0">
                <a:solidFill>
                  <a:schemeClr val="bg1"/>
                </a:solidFill>
              </a:rPr>
              <a:t>Europe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8" name="2 Rectángulo"/>
          <p:cNvSpPr/>
          <p:nvPr/>
        </p:nvSpPr>
        <p:spPr>
          <a:xfrm>
            <a:off x="899592" y="2132856"/>
            <a:ext cx="4208203" cy="461665"/>
          </a:xfrm>
          <a:prstGeom prst="rect">
            <a:avLst/>
          </a:prstGeom>
          <a:solidFill>
            <a:srgbClr val="2552B5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_tradnl" sz="2400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HISTORICAL CONTEXT:</a:t>
            </a:r>
            <a:endParaRPr lang="es-E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4 Rectángulo"/>
          <p:cNvSpPr/>
          <p:nvPr/>
        </p:nvSpPr>
        <p:spPr>
          <a:xfrm>
            <a:off x="1763688" y="2852936"/>
            <a:ext cx="6800260" cy="523220"/>
          </a:xfrm>
          <a:prstGeom prst="rect">
            <a:avLst/>
          </a:prstGeom>
          <a:solidFill>
            <a:srgbClr val="2552B5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2800" b="1" dirty="0" err="1" smtClean="0">
                <a:solidFill>
                  <a:schemeClr val="bg1"/>
                </a:solidFill>
              </a:rPr>
              <a:t>The</a:t>
            </a:r>
            <a:r>
              <a:rPr lang="es-ES" sz="2800" b="1" dirty="0">
                <a:solidFill>
                  <a:schemeClr val="bg1"/>
                </a:solidFill>
              </a:rPr>
              <a:t> </a:t>
            </a:r>
            <a:r>
              <a:rPr lang="es-ES" sz="2800" b="1" dirty="0" err="1">
                <a:solidFill>
                  <a:schemeClr val="bg1"/>
                </a:solidFill>
              </a:rPr>
              <a:t>c</a:t>
            </a:r>
            <a:r>
              <a:rPr lang="es-ES" sz="2800" b="1" dirty="0" err="1" smtClean="0">
                <a:solidFill>
                  <a:schemeClr val="bg1"/>
                </a:solidFill>
              </a:rPr>
              <a:t>larinet’s</a:t>
            </a:r>
            <a:r>
              <a:rPr lang="es-ES" sz="2800" b="1" dirty="0" smtClean="0">
                <a:solidFill>
                  <a:schemeClr val="bg1"/>
                </a:solidFill>
              </a:rPr>
              <a:t> </a:t>
            </a:r>
            <a:r>
              <a:rPr lang="es-ES" sz="2800" b="1" dirty="0" err="1" smtClean="0">
                <a:solidFill>
                  <a:schemeClr val="bg1"/>
                </a:solidFill>
              </a:rPr>
              <a:t>path</a:t>
            </a:r>
            <a:r>
              <a:rPr lang="es-ES" sz="2800" b="1" dirty="0" smtClean="0">
                <a:solidFill>
                  <a:schemeClr val="bg1"/>
                </a:solidFill>
              </a:rPr>
              <a:t> </a:t>
            </a:r>
            <a:r>
              <a:rPr lang="es-ES" sz="2800" b="1" dirty="0" err="1" smtClean="0">
                <a:solidFill>
                  <a:schemeClr val="bg1"/>
                </a:solidFill>
              </a:rPr>
              <a:t>along</a:t>
            </a:r>
            <a:r>
              <a:rPr lang="es-ES" sz="2800" b="1" dirty="0" smtClean="0">
                <a:solidFill>
                  <a:schemeClr val="bg1"/>
                </a:solidFill>
              </a:rPr>
              <a:t> </a:t>
            </a:r>
            <a:r>
              <a:rPr lang="es-ES" sz="2800" b="1" dirty="0" err="1">
                <a:solidFill>
                  <a:schemeClr val="bg1"/>
                </a:solidFill>
              </a:rPr>
              <a:t>m</a:t>
            </a:r>
            <a:r>
              <a:rPr lang="es-ES" sz="2800" b="1" dirty="0" err="1" smtClean="0">
                <a:solidFill>
                  <a:schemeClr val="bg1"/>
                </a:solidFill>
              </a:rPr>
              <a:t>usic</a:t>
            </a:r>
            <a:r>
              <a:rPr lang="es-ES" sz="2800" b="1" dirty="0" smtClean="0">
                <a:solidFill>
                  <a:schemeClr val="bg1"/>
                </a:solidFill>
              </a:rPr>
              <a:t> </a:t>
            </a:r>
            <a:r>
              <a:rPr lang="es-ES" sz="2800" b="1" dirty="0" err="1">
                <a:solidFill>
                  <a:schemeClr val="bg1"/>
                </a:solidFill>
              </a:rPr>
              <a:t>h</a:t>
            </a:r>
            <a:r>
              <a:rPr lang="es-ES" sz="2800" b="1" dirty="0" err="1" smtClean="0">
                <a:solidFill>
                  <a:schemeClr val="bg1"/>
                </a:solidFill>
              </a:rPr>
              <a:t>istory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14" name="4 Rectángulo"/>
          <p:cNvSpPr/>
          <p:nvPr/>
        </p:nvSpPr>
        <p:spPr>
          <a:xfrm>
            <a:off x="1763688" y="4221088"/>
            <a:ext cx="4968552" cy="523220"/>
          </a:xfrm>
          <a:prstGeom prst="rect">
            <a:avLst/>
          </a:prstGeom>
          <a:solidFill>
            <a:srgbClr val="2552B5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800" b="1" dirty="0" err="1" smtClean="0">
                <a:solidFill>
                  <a:schemeClr val="bg1"/>
                </a:solidFill>
              </a:rPr>
              <a:t>Balkan</a:t>
            </a:r>
            <a:r>
              <a:rPr lang="es-ES" sz="2800" b="1" dirty="0" smtClean="0">
                <a:solidFill>
                  <a:schemeClr val="bg1"/>
                </a:solidFill>
              </a:rPr>
              <a:t> and </a:t>
            </a:r>
            <a:r>
              <a:rPr lang="es-ES" sz="2800" b="1" dirty="0" err="1" smtClean="0">
                <a:solidFill>
                  <a:schemeClr val="bg1"/>
                </a:solidFill>
              </a:rPr>
              <a:t>Klezmer</a:t>
            </a:r>
            <a:r>
              <a:rPr lang="es-ES" sz="2800" b="1" dirty="0" smtClean="0">
                <a:solidFill>
                  <a:schemeClr val="bg1"/>
                </a:solidFill>
              </a:rPr>
              <a:t> </a:t>
            </a:r>
            <a:r>
              <a:rPr lang="es-ES" sz="2800" b="1" dirty="0" err="1" smtClean="0">
                <a:solidFill>
                  <a:schemeClr val="bg1"/>
                </a:solidFill>
              </a:rPr>
              <a:t>Music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15" name="4 Rectángulo"/>
          <p:cNvSpPr/>
          <p:nvPr/>
        </p:nvSpPr>
        <p:spPr>
          <a:xfrm>
            <a:off x="1763688" y="4941168"/>
            <a:ext cx="3744416" cy="523220"/>
          </a:xfrm>
          <a:prstGeom prst="rect">
            <a:avLst/>
          </a:prstGeom>
          <a:solidFill>
            <a:srgbClr val="2552B5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Jazz and </a:t>
            </a:r>
            <a:r>
              <a:rPr lang="es-ES" sz="2800" b="1" dirty="0" err="1" smtClean="0">
                <a:solidFill>
                  <a:schemeClr val="bg1"/>
                </a:solidFill>
              </a:rPr>
              <a:t>Clarinetists</a:t>
            </a:r>
            <a:endParaRPr lang="es-E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40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3" name="2 Imagen" descr="http://www.musicweb-international.com/jazz/2005/Artie_Shaw_81208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36712"/>
            <a:ext cx="3796144" cy="396044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3 Imagen" descr="http://userserve-ak.last.fm/serve/_/48275821/Live+At+The+Cafe+Roug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34544"/>
            <a:ext cx="3580120" cy="35801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3059617" y="5204417"/>
            <a:ext cx="3166251" cy="461665"/>
          </a:xfrm>
          <a:prstGeom prst="rect">
            <a:avLst/>
          </a:prstGeom>
          <a:solidFill>
            <a:srgbClr val="2552B5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USA-(Russia/Austria</a:t>
            </a:r>
            <a:r>
              <a:rPr lang="en-US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3" name="2 Imagen" descr="http://www.tyrolis.com/images/18012-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32656"/>
            <a:ext cx="3384376" cy="34563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3 Imagen" descr="http://vintage45.files.wordpress.com/2011/08/8429140013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496202" cy="343222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3 Imagen" descr="http://2.bp.blogspot.com/-0lOlsSORbnM/ThXQ6A7ym2I/AAAAAAAAAj4/Q8xt9hhpJI8/s1600/Tony+Scott+in+Sweden+fron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29000"/>
            <a:ext cx="3004123" cy="295232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3" name="2 Imagen" descr="http://marcmyers.typepad.com/.a/6a00e008dca1f08834014e5f3db2e5970c-250wi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37" y="988980"/>
            <a:ext cx="3384376" cy="316835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3 Rectángulo"/>
          <p:cNvSpPr/>
          <p:nvPr/>
        </p:nvSpPr>
        <p:spPr>
          <a:xfrm>
            <a:off x="974176" y="484924"/>
            <a:ext cx="2805735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Eddie Miller</a:t>
            </a:r>
          </a:p>
        </p:txBody>
      </p:sp>
      <p:pic>
        <p:nvPicPr>
          <p:cNvPr id="5" name="2 Imagen" descr="http://www.jazz.com/assets/2008/6/27/albumcoverJimmyHamilton-SweetButHot.jpg?121453754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673" y="412916"/>
            <a:ext cx="3096344" cy="28803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1 Imagen" descr="http://cps-static.rovicorp.com/3/JPG_400/MI0000/260/MI0000260078.jpg?partner=allrovi.co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481" y="3149220"/>
            <a:ext cx="3163198" cy="323520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sp>
        <p:nvSpPr>
          <p:cNvPr id="3" name="2 Rectángulo"/>
          <p:cNvSpPr/>
          <p:nvPr/>
        </p:nvSpPr>
        <p:spPr>
          <a:xfrm>
            <a:off x="544390" y="548680"/>
            <a:ext cx="7776864" cy="1015663"/>
          </a:xfrm>
          <a:prstGeom prst="rect">
            <a:avLst/>
          </a:prstGeom>
          <a:solidFill>
            <a:srgbClr val="2552B5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2800" b="1" i="1" dirty="0">
                <a:solidFill>
                  <a:srgbClr val="FFFFFF"/>
                </a:solidFill>
              </a:rPr>
              <a:t>3- </a:t>
            </a:r>
            <a:r>
              <a:rPr lang="es-ES" sz="2800" b="1" i="1" dirty="0" err="1">
                <a:solidFill>
                  <a:srgbClr val="FFFFFF"/>
                </a:solidFill>
              </a:rPr>
              <a:t>The</a:t>
            </a:r>
            <a:r>
              <a:rPr lang="es-ES" sz="2800" b="1" i="1" dirty="0">
                <a:solidFill>
                  <a:srgbClr val="FFFFFF"/>
                </a:solidFill>
              </a:rPr>
              <a:t> </a:t>
            </a:r>
            <a:r>
              <a:rPr lang="es-ES" sz="2800" b="1" i="1" dirty="0" err="1">
                <a:solidFill>
                  <a:srgbClr val="FFFFFF"/>
                </a:solidFill>
              </a:rPr>
              <a:t>Bebop</a:t>
            </a:r>
            <a:r>
              <a:rPr lang="es-ES" sz="2800" b="1" i="1" dirty="0">
                <a:solidFill>
                  <a:srgbClr val="FFFFFF"/>
                </a:solidFill>
              </a:rPr>
              <a:t>:</a:t>
            </a:r>
          </a:p>
          <a:p>
            <a:r>
              <a:rPr lang="es-ES" sz="3200" b="1" i="1" dirty="0">
                <a:solidFill>
                  <a:srgbClr val="FFFFFF"/>
                </a:solidFill>
              </a:rPr>
              <a:t> </a:t>
            </a:r>
            <a:r>
              <a:rPr lang="es-ES" sz="3200" b="1" i="1" dirty="0" err="1">
                <a:solidFill>
                  <a:srgbClr val="FFFFFF"/>
                </a:solidFill>
              </a:rPr>
              <a:t>The</a:t>
            </a:r>
            <a:r>
              <a:rPr lang="es-ES" sz="3200" b="1" i="1" dirty="0">
                <a:solidFill>
                  <a:srgbClr val="FFFFFF"/>
                </a:solidFill>
              </a:rPr>
              <a:t> </a:t>
            </a:r>
            <a:r>
              <a:rPr lang="es-ES" sz="3200" b="1" i="1" dirty="0" err="1">
                <a:solidFill>
                  <a:srgbClr val="FFFFFF"/>
                </a:solidFill>
              </a:rPr>
              <a:t>clarinet</a:t>
            </a:r>
            <a:r>
              <a:rPr lang="es-ES" sz="3200" b="1" i="1" dirty="0">
                <a:solidFill>
                  <a:srgbClr val="FFFFFF"/>
                </a:solidFill>
              </a:rPr>
              <a:t> in </a:t>
            </a:r>
            <a:r>
              <a:rPr lang="es-ES" sz="3200" b="1" i="1" dirty="0" err="1">
                <a:solidFill>
                  <a:srgbClr val="FFFFFF"/>
                </a:solidFill>
              </a:rPr>
              <a:t>danger</a:t>
            </a:r>
            <a:r>
              <a:rPr lang="es-ES" sz="3200" b="1" i="1" dirty="0">
                <a:solidFill>
                  <a:srgbClr val="FFFFFF"/>
                </a:solidFill>
              </a:rPr>
              <a:t> of </a:t>
            </a:r>
            <a:r>
              <a:rPr lang="es-ES" sz="3200" b="1" i="1" dirty="0" err="1">
                <a:solidFill>
                  <a:srgbClr val="FFFFFF"/>
                </a:solidFill>
              </a:rPr>
              <a:t>extinction</a:t>
            </a:r>
            <a:endParaRPr lang="es-ES" sz="32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72382" y="2107596"/>
            <a:ext cx="8208912" cy="3754874"/>
          </a:xfrm>
          <a:prstGeom prst="rect">
            <a:avLst/>
          </a:prstGeom>
          <a:solidFill>
            <a:srgbClr val="2552B5"/>
          </a:solidFill>
          <a:ln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s-ES" sz="2400" b="1" dirty="0">
                <a:solidFill>
                  <a:schemeClr val="bg1"/>
                </a:solidFill>
              </a:rPr>
              <a:t>1939-1940. </a:t>
            </a:r>
            <a:r>
              <a:rPr lang="es-ES" sz="2400" b="1" dirty="0" err="1">
                <a:solidFill>
                  <a:schemeClr val="bg1"/>
                </a:solidFill>
              </a:rPr>
              <a:t>With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the</a:t>
            </a:r>
            <a:r>
              <a:rPr lang="es-ES" sz="2400" b="1" dirty="0">
                <a:solidFill>
                  <a:schemeClr val="bg1"/>
                </a:solidFill>
              </a:rPr>
              <a:t> Great </a:t>
            </a:r>
            <a:r>
              <a:rPr lang="es-ES" sz="2400" b="1" dirty="0" err="1">
                <a:solidFill>
                  <a:schemeClr val="bg1"/>
                </a:solidFill>
              </a:rPr>
              <a:t>Depression</a:t>
            </a:r>
            <a:r>
              <a:rPr lang="es-ES" sz="2400" b="1" dirty="0">
                <a:solidFill>
                  <a:schemeClr val="bg1"/>
                </a:solidFill>
              </a:rPr>
              <a:t> and </a:t>
            </a:r>
            <a:r>
              <a:rPr lang="es-ES" sz="2400" b="1" dirty="0" err="1">
                <a:solidFill>
                  <a:schemeClr val="bg1"/>
                </a:solidFill>
              </a:rPr>
              <a:t>the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approach</a:t>
            </a:r>
            <a:r>
              <a:rPr lang="es-ES" sz="2400" b="1" dirty="0">
                <a:solidFill>
                  <a:schemeClr val="bg1"/>
                </a:solidFill>
              </a:rPr>
              <a:t> of </a:t>
            </a:r>
            <a:r>
              <a:rPr lang="es-ES" sz="2400" b="1" dirty="0" smtClean="0">
                <a:solidFill>
                  <a:schemeClr val="bg1"/>
                </a:solidFill>
              </a:rPr>
              <a:t>  </a:t>
            </a:r>
            <a:r>
              <a:rPr lang="es-ES" sz="2400" b="1" dirty="0">
                <a:solidFill>
                  <a:schemeClr val="bg1"/>
                </a:solidFill>
              </a:rPr>
              <a:t>2nd </a:t>
            </a:r>
            <a:r>
              <a:rPr lang="es-ES" sz="2400" b="1" dirty="0" err="1">
                <a:solidFill>
                  <a:schemeClr val="bg1"/>
                </a:solidFill>
              </a:rPr>
              <a:t>World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War</a:t>
            </a:r>
            <a:r>
              <a:rPr lang="es-ES" sz="2400" b="1" dirty="0">
                <a:solidFill>
                  <a:schemeClr val="bg1"/>
                </a:solidFill>
              </a:rPr>
              <a:t>, </a:t>
            </a:r>
            <a:r>
              <a:rPr lang="es-ES" sz="2400" b="1" dirty="0" err="1">
                <a:solidFill>
                  <a:schemeClr val="bg1"/>
                </a:solidFill>
              </a:rPr>
              <a:t>big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bands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changed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into</a:t>
            </a:r>
            <a:r>
              <a:rPr lang="es-ES" sz="2400" b="1" dirty="0">
                <a:solidFill>
                  <a:schemeClr val="bg1"/>
                </a:solidFill>
              </a:rPr>
              <a:t> combos </a:t>
            </a:r>
            <a:r>
              <a:rPr lang="es-ES" sz="2400" b="1" dirty="0" err="1">
                <a:solidFill>
                  <a:schemeClr val="bg1"/>
                </a:solidFill>
              </a:rPr>
              <a:t>with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fewer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members</a:t>
            </a:r>
            <a:r>
              <a:rPr lang="es-ES" sz="2400" b="1" dirty="0">
                <a:solidFill>
                  <a:schemeClr val="bg1"/>
                </a:solidFill>
              </a:rPr>
              <a:t> (</a:t>
            </a:r>
            <a:r>
              <a:rPr lang="es-ES" sz="2400" b="1" dirty="0" err="1">
                <a:solidFill>
                  <a:schemeClr val="bg1"/>
                </a:solidFill>
              </a:rPr>
              <a:t>cheaper</a:t>
            </a:r>
            <a:r>
              <a:rPr lang="es-ES" sz="2400" b="1" dirty="0">
                <a:solidFill>
                  <a:schemeClr val="bg1"/>
                </a:solidFill>
              </a:rPr>
              <a:t>)</a:t>
            </a:r>
          </a:p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es-ES" sz="2800" b="1" dirty="0" err="1">
                <a:solidFill>
                  <a:schemeClr val="bg1"/>
                </a:solidFill>
              </a:rPr>
              <a:t>The</a:t>
            </a:r>
            <a:r>
              <a:rPr lang="es-ES" sz="2800" b="1" dirty="0">
                <a:solidFill>
                  <a:schemeClr val="bg1"/>
                </a:solidFill>
              </a:rPr>
              <a:t> </a:t>
            </a:r>
            <a:r>
              <a:rPr lang="es-ES" sz="2800" b="1" dirty="0" err="1">
                <a:solidFill>
                  <a:schemeClr val="bg1"/>
                </a:solidFill>
              </a:rPr>
              <a:t>clarinet</a:t>
            </a:r>
            <a:r>
              <a:rPr lang="es-ES" sz="2800" b="1" dirty="0">
                <a:solidFill>
                  <a:schemeClr val="bg1"/>
                </a:solidFill>
              </a:rPr>
              <a:t> and </a:t>
            </a:r>
            <a:r>
              <a:rPr lang="es-ES" sz="2800" b="1" dirty="0" err="1">
                <a:solidFill>
                  <a:schemeClr val="bg1"/>
                </a:solidFill>
              </a:rPr>
              <a:t>trombone</a:t>
            </a:r>
            <a:r>
              <a:rPr lang="es-ES" sz="2800" b="1" dirty="0">
                <a:solidFill>
                  <a:schemeClr val="bg1"/>
                </a:solidFill>
              </a:rPr>
              <a:t> </a:t>
            </a:r>
            <a:r>
              <a:rPr lang="es-ES" sz="2800" b="1" dirty="0" err="1">
                <a:solidFill>
                  <a:schemeClr val="bg1"/>
                </a:solidFill>
              </a:rPr>
              <a:t>were</a:t>
            </a:r>
            <a:r>
              <a:rPr lang="es-ES" sz="2800" b="1" dirty="0">
                <a:solidFill>
                  <a:schemeClr val="bg1"/>
                </a:solidFill>
              </a:rPr>
              <a:t> </a:t>
            </a:r>
            <a:r>
              <a:rPr lang="es-ES" sz="2800" b="1" dirty="0" err="1">
                <a:solidFill>
                  <a:schemeClr val="bg1"/>
                </a:solidFill>
              </a:rPr>
              <a:t>gradually</a:t>
            </a:r>
            <a:r>
              <a:rPr lang="es-ES" sz="2800" b="1" dirty="0">
                <a:solidFill>
                  <a:schemeClr val="bg1"/>
                </a:solidFill>
              </a:rPr>
              <a:t> </a:t>
            </a:r>
            <a:r>
              <a:rPr lang="es-ES" sz="2800" b="1" dirty="0" err="1">
                <a:solidFill>
                  <a:schemeClr val="bg1"/>
                </a:solidFill>
              </a:rPr>
              <a:t>disappearing</a:t>
            </a:r>
            <a:r>
              <a:rPr lang="es-ES" sz="2800" b="1" dirty="0">
                <a:solidFill>
                  <a:schemeClr val="bg1"/>
                </a:solidFill>
              </a:rPr>
              <a:t> </a:t>
            </a:r>
            <a:r>
              <a:rPr lang="es-ES" sz="2800" b="1" dirty="0" err="1">
                <a:solidFill>
                  <a:schemeClr val="bg1"/>
                </a:solidFill>
              </a:rPr>
              <a:t>from</a:t>
            </a:r>
            <a:r>
              <a:rPr lang="es-ES" sz="2800" b="1" dirty="0">
                <a:solidFill>
                  <a:schemeClr val="bg1"/>
                </a:solidFill>
              </a:rPr>
              <a:t> </a:t>
            </a:r>
            <a:r>
              <a:rPr lang="es-ES" sz="2800" b="1" dirty="0" err="1">
                <a:solidFill>
                  <a:schemeClr val="bg1"/>
                </a:solidFill>
              </a:rPr>
              <a:t>the</a:t>
            </a:r>
            <a:r>
              <a:rPr lang="es-ES" sz="2800" b="1" dirty="0">
                <a:solidFill>
                  <a:schemeClr val="bg1"/>
                </a:solidFill>
              </a:rPr>
              <a:t> jazz </a:t>
            </a:r>
            <a:r>
              <a:rPr lang="es-ES" sz="2800" b="1" dirty="0" err="1">
                <a:solidFill>
                  <a:schemeClr val="bg1"/>
                </a:solidFill>
              </a:rPr>
              <a:t>stage</a:t>
            </a:r>
            <a:r>
              <a:rPr lang="es-ES" sz="2800" b="1" dirty="0">
                <a:solidFill>
                  <a:schemeClr val="bg1"/>
                </a:solidFill>
              </a:rPr>
              <a:t>. 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s-ES" sz="2800" b="1" dirty="0" err="1">
                <a:solidFill>
                  <a:schemeClr val="bg1"/>
                </a:solidFill>
              </a:rPr>
              <a:t>Buddy</a:t>
            </a:r>
            <a:r>
              <a:rPr lang="es-ES" sz="2800" b="1" dirty="0">
                <a:solidFill>
                  <a:schemeClr val="bg1"/>
                </a:solidFill>
              </a:rPr>
              <a:t> </a:t>
            </a:r>
            <a:r>
              <a:rPr lang="es-ES" sz="2800" b="1" dirty="0" err="1">
                <a:solidFill>
                  <a:schemeClr val="bg1"/>
                </a:solidFill>
              </a:rPr>
              <a:t>DeFranco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is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one</a:t>
            </a:r>
            <a:r>
              <a:rPr lang="es-ES" sz="2400" b="1" dirty="0">
                <a:solidFill>
                  <a:schemeClr val="bg1"/>
                </a:solidFill>
              </a:rPr>
              <a:t> of </a:t>
            </a:r>
            <a:r>
              <a:rPr lang="es-ES" sz="2400" b="1" dirty="0" err="1">
                <a:solidFill>
                  <a:schemeClr val="bg1"/>
                </a:solidFill>
              </a:rPr>
              <a:t>the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great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clarinetists</a:t>
            </a:r>
            <a:r>
              <a:rPr lang="es-ES" sz="2400" b="1" dirty="0">
                <a:solidFill>
                  <a:schemeClr val="bg1"/>
                </a:solidFill>
              </a:rPr>
              <a:t> of </a:t>
            </a:r>
            <a:r>
              <a:rPr lang="es-ES" sz="2400" b="1" dirty="0" err="1">
                <a:solidFill>
                  <a:schemeClr val="bg1"/>
                </a:solidFill>
              </a:rPr>
              <a:t>all</a:t>
            </a:r>
            <a:r>
              <a:rPr lang="es-ES" sz="2400" b="1" dirty="0">
                <a:solidFill>
                  <a:schemeClr val="bg1"/>
                </a:solidFill>
              </a:rPr>
              <a:t> time and </a:t>
            </a:r>
            <a:r>
              <a:rPr lang="es-ES" sz="2400" b="1" dirty="0" err="1">
                <a:solidFill>
                  <a:schemeClr val="bg1"/>
                </a:solidFill>
              </a:rPr>
              <a:t>was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the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most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famous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clarinet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player</a:t>
            </a:r>
            <a:r>
              <a:rPr lang="es-ES" sz="2400" b="1" dirty="0">
                <a:solidFill>
                  <a:schemeClr val="bg1"/>
                </a:solidFill>
              </a:rPr>
              <a:t> in </a:t>
            </a:r>
            <a:r>
              <a:rPr lang="es-ES" sz="2400" b="1" dirty="0" err="1">
                <a:solidFill>
                  <a:schemeClr val="bg1"/>
                </a:solidFill>
              </a:rPr>
              <a:t>the</a:t>
            </a:r>
            <a:r>
              <a:rPr lang="es-ES" sz="2400" b="1" dirty="0">
                <a:solidFill>
                  <a:schemeClr val="bg1"/>
                </a:solidFill>
              </a:rPr>
              <a:t> 40s. He </a:t>
            </a:r>
            <a:r>
              <a:rPr lang="es-ES" sz="2400" b="1" dirty="0" err="1">
                <a:solidFill>
                  <a:schemeClr val="bg1"/>
                </a:solidFill>
              </a:rPr>
              <a:t>was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able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to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adapt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to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the</a:t>
            </a:r>
            <a:r>
              <a:rPr lang="es-ES" sz="2400" b="1" dirty="0">
                <a:solidFill>
                  <a:schemeClr val="bg1"/>
                </a:solidFill>
              </a:rPr>
              <a:t> more </a:t>
            </a:r>
            <a:r>
              <a:rPr lang="es-ES" sz="2400" b="1" dirty="0" err="1">
                <a:solidFill>
                  <a:schemeClr val="bg1"/>
                </a:solidFill>
              </a:rPr>
              <a:t>modern</a:t>
            </a:r>
            <a:r>
              <a:rPr lang="es-ES" sz="2400" b="1" dirty="0">
                <a:solidFill>
                  <a:schemeClr val="bg1"/>
                </a:solidFill>
              </a:rPr>
              <a:t> jazz and </a:t>
            </a:r>
            <a:r>
              <a:rPr lang="es-ES" sz="2400" b="1" dirty="0" err="1">
                <a:solidFill>
                  <a:schemeClr val="bg1"/>
                </a:solidFill>
              </a:rPr>
              <a:t>bebop</a:t>
            </a:r>
            <a:r>
              <a:rPr lang="es-ES" sz="2400" b="1" dirty="0">
                <a:solidFill>
                  <a:schemeClr val="bg1"/>
                </a:solidFill>
              </a:rPr>
              <a:t>.</a:t>
            </a:r>
            <a:endParaRPr lang="es-ES" sz="24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3" name="2 Imagen" descr="http://www.jazz.com/assets/2009/1/19/albumcoverBuddyDeFranco-1949-52StudioPerformances.jpg?123234737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4068306" cy="414031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3 Imagen" descr="http://www.wyyr.com/images/buddy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17814"/>
            <a:ext cx="3456384" cy="268627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4336255" y="1700808"/>
            <a:ext cx="4480714" cy="646331"/>
          </a:xfrm>
          <a:prstGeom prst="rect">
            <a:avLst/>
          </a:prstGeom>
          <a:solidFill>
            <a:srgbClr val="2552B5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BUDDY De FRANCO</a:t>
            </a:r>
          </a:p>
        </p:txBody>
      </p:sp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3" name="2 Imagen" descr="http://www.allaboutjazz.com/photos/profile/LaPort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1901825" cy="286004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3 Rectángulo"/>
          <p:cNvSpPr/>
          <p:nvPr/>
        </p:nvSpPr>
        <p:spPr>
          <a:xfrm>
            <a:off x="558450" y="4139513"/>
            <a:ext cx="2440092" cy="523220"/>
          </a:xfrm>
          <a:prstGeom prst="rect">
            <a:avLst/>
          </a:prstGeom>
          <a:solidFill>
            <a:srgbClr val="2552B5"/>
          </a:solidFill>
          <a:scene3d>
            <a:camera prst="orthographicFront"/>
            <a:lightRig rig="flat" dir="tl">
              <a:rot lat="0" lon="0" rev="6600000"/>
            </a:lightRig>
          </a:scene3d>
          <a:sp3d>
            <a:bevelT prst="angle"/>
          </a:sp3d>
        </p:spPr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John Laporta</a:t>
            </a:r>
          </a:p>
        </p:txBody>
      </p:sp>
      <p:pic>
        <p:nvPicPr>
          <p:cNvPr id="5" name="4 Imagen" descr="http://d29ci68ykuu27r.cloudfront.net/product/190X400/150591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00808"/>
            <a:ext cx="4464496" cy="46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31584" y="260648"/>
            <a:ext cx="6086923" cy="923330"/>
          </a:xfrm>
          <a:prstGeom prst="rect">
            <a:avLst/>
          </a:prstGeom>
          <a:solidFill>
            <a:srgbClr val="2552B5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54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More….and more</a:t>
            </a:r>
          </a:p>
        </p:txBody>
      </p:sp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3" name="2 Imagen" descr="http://www.eddiedanielsclarinet.com/photos/eddielaughs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667" y="2348880"/>
            <a:ext cx="3094355" cy="381825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3 Imagen" descr="http://jazztimes.com/images/content/albums/0003/7192/eddie_daniels-blue_bossa_span3.jpg?124163814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66743"/>
            <a:ext cx="4320480" cy="40162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2" y="1196752"/>
            <a:ext cx="8514380" cy="4608512"/>
          </a:xfrm>
          <a:prstGeom prst="rect">
            <a:avLst/>
          </a:prstGeom>
        </p:spPr>
      </p:pic>
      <p:pic>
        <p:nvPicPr>
          <p:cNvPr id="2" name="1 Imagen" descr="http://cps-static.rovicorp.com/3/JPG_400/MI0000/346/MI0000346126.jpg?partner=allrovi.co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104456" cy="41044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" name="2 Imagen" descr="http://cps-static.rovicorp.com/3/JPG_250/MI0000/403/MI0000403043.jpg?partner=allrovi.co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2808312" cy="324153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3 Imagen" descr="http://jazzbluesclub.com/uploads/posts/thumbs/1213022691_cover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9000"/>
            <a:ext cx="3312368" cy="314096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432473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3" name="2 Imagen" descr="Acker Bilk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464495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Rectángulo"/>
          <p:cNvSpPr/>
          <p:nvPr/>
        </p:nvSpPr>
        <p:spPr>
          <a:xfrm>
            <a:off x="5004048" y="908720"/>
            <a:ext cx="1691489" cy="461665"/>
          </a:xfrm>
          <a:prstGeom prst="rect">
            <a:avLst/>
          </a:prstGeom>
          <a:solidFill>
            <a:srgbClr val="2552B5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Acker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Bilk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 descr="Paquito D'River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4464496" cy="29329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796136" y="2840306"/>
            <a:ext cx="2664296" cy="400110"/>
          </a:xfrm>
          <a:prstGeom prst="rect">
            <a:avLst/>
          </a:prstGeom>
          <a:solidFill>
            <a:srgbClr val="2552B5"/>
          </a:solidFill>
          <a:ln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Paquito </a:t>
            </a:r>
            <a:r>
              <a:rPr lang="es-ES" sz="2000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D’Rivera</a:t>
            </a:r>
            <a:endParaRPr lang="es-ES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3" name="2 Imagen" descr="Pedro iturralde clarinet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68767"/>
            <a:ext cx="3810000" cy="2857500"/>
          </a:xfrm>
          <a:prstGeom prst="rect">
            <a:avLst/>
          </a:prstGeom>
          <a:solidFill>
            <a:srgbClr val="2552B5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4" name="TextBox 2"/>
          <p:cNvSpPr txBox="1"/>
          <p:nvPr/>
        </p:nvSpPr>
        <p:spPr>
          <a:xfrm>
            <a:off x="2936032" y="1340768"/>
            <a:ext cx="3193503" cy="523220"/>
          </a:xfrm>
          <a:prstGeom prst="rect">
            <a:avLst/>
          </a:prstGeom>
          <a:solidFill>
            <a:srgbClr val="2552B5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PEDRO ITURRALDE</a:t>
            </a:r>
          </a:p>
        </p:txBody>
      </p:sp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sp>
        <p:nvSpPr>
          <p:cNvPr id="3" name="2 Rectángulo"/>
          <p:cNvSpPr/>
          <p:nvPr/>
        </p:nvSpPr>
        <p:spPr>
          <a:xfrm>
            <a:off x="467544" y="908720"/>
            <a:ext cx="8136904" cy="1015663"/>
          </a:xfrm>
          <a:prstGeom prst="rect">
            <a:avLst/>
          </a:prstGeom>
          <a:solidFill>
            <a:srgbClr val="2552B5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ANCIENT GREEK MUSIC</a:t>
            </a:r>
          </a:p>
          <a:p>
            <a:pPr algn="ctr"/>
            <a:r>
              <a:rPr lang="es-ES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dimotikó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folk and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traditional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music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es-E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Main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solo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instruments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clarinet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violin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5368" y="2492739"/>
            <a:ext cx="8172400" cy="646331"/>
          </a:xfrm>
          <a:prstGeom prst="rect">
            <a:avLst/>
          </a:prstGeom>
          <a:solidFill>
            <a:srgbClr val="2552B5"/>
          </a:solidFill>
          <a:ln w="38100">
            <a:noFill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In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19th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century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klarino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music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was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very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popular,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which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was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"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exported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"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by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gypsies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to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rest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of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Europe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es-E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67544" y="3573016"/>
            <a:ext cx="8136904" cy="1200329"/>
          </a:xfrm>
          <a:prstGeom prst="rect">
            <a:avLst/>
          </a:prstGeom>
          <a:solidFill>
            <a:srgbClr val="2552B5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From Greece to Eastern Europe:</a:t>
            </a:r>
            <a:endParaRPr lang="es-E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Ancient Greek music was the base for Persian music.</a:t>
            </a:r>
          </a:p>
          <a:p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It was also an influence in Byzantine music, Arabic music and Balkan music. </a:t>
            </a:r>
            <a:endParaRPr lang="es-E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67544" y="5085184"/>
            <a:ext cx="8136904" cy="369332"/>
          </a:xfrm>
          <a:prstGeom prst="rect">
            <a:avLst/>
          </a:prstGeom>
          <a:solidFill>
            <a:srgbClr val="2552B5"/>
          </a:solidFill>
          <a:ln w="3810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                                         BALKAN and KLEZMER MUSIC.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75149" y="5661248"/>
            <a:ext cx="8136904" cy="369332"/>
          </a:xfrm>
          <a:prstGeom prst="rect">
            <a:avLst/>
          </a:prstGeom>
          <a:solidFill>
            <a:srgbClr val="2552B5"/>
          </a:solidFill>
          <a:ln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clarinet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players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and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clarinet´s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role in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Gypsy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music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and </a:t>
            </a:r>
            <a:r>
              <a:rPr lang="es-ES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Klezmer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es-ES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111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6" name="Picture 5" descr="Captura de pantalla 2014-06-26 a la(s) 2.35.14 p.m.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8267"/>
            <a:ext cx="7128792" cy="59994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55976" y="4581128"/>
            <a:ext cx="2428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50vs21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sp>
        <p:nvSpPr>
          <p:cNvPr id="5" name="4 Rectángulo"/>
          <p:cNvSpPr/>
          <p:nvPr/>
        </p:nvSpPr>
        <p:spPr>
          <a:xfrm>
            <a:off x="827584" y="1268760"/>
            <a:ext cx="7632848" cy="4093428"/>
          </a:xfrm>
          <a:prstGeom prst="rect">
            <a:avLst/>
          </a:prstGeom>
          <a:solidFill>
            <a:srgbClr val="2552B5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WHY AM I DOING THIS WORK?</a:t>
            </a:r>
          </a:p>
          <a:p>
            <a:endParaRPr lang="en-US" sz="4400" b="1" dirty="0">
              <a:solidFill>
                <a:schemeClr val="bg1"/>
              </a:solidFill>
            </a:endParaRP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WHAT DO I WANT TO ACHIEVE WITH THIS?</a:t>
            </a:r>
          </a:p>
        </p:txBody>
      </p:sp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sp>
        <p:nvSpPr>
          <p:cNvPr id="3" name="2 Rectángulo"/>
          <p:cNvSpPr/>
          <p:nvPr/>
        </p:nvSpPr>
        <p:spPr>
          <a:xfrm>
            <a:off x="467544" y="620688"/>
            <a:ext cx="5832648" cy="2246769"/>
          </a:xfrm>
          <a:prstGeom prst="rect">
            <a:avLst/>
          </a:prstGeom>
          <a:solidFill>
            <a:srgbClr val="2552B5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MAIN GOAL:</a:t>
            </a:r>
          </a:p>
          <a:p>
            <a:r>
              <a:rPr lang="en-US" sz="28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Diffusion of clarinet in the current music scene to increase its use, especially in jazz and modern music . 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9752" y="2867457"/>
            <a:ext cx="6336704" cy="3847207"/>
          </a:xfrm>
          <a:prstGeom prst="rect">
            <a:avLst/>
          </a:prstGeom>
          <a:solidFill>
            <a:srgbClr val="2552B5"/>
          </a:solidFill>
          <a:ln w="19050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Objectives: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• The study and interpretation of various musical styles.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• The </a:t>
            </a:r>
            <a:r>
              <a:rPr lang="en-US" sz="2400" b="1" dirty="0" smtClean="0">
                <a:solidFill>
                  <a:schemeClr val="bg1"/>
                </a:solidFill>
              </a:rPr>
              <a:t>composition </a:t>
            </a:r>
            <a:r>
              <a:rPr lang="en-US" sz="2400" b="1" dirty="0">
                <a:solidFill>
                  <a:schemeClr val="bg1"/>
                </a:solidFill>
              </a:rPr>
              <a:t>and adaptation of a new repertoire for the clarinet.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• The search for an artistic voice and identity.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• The recording </a:t>
            </a:r>
            <a:r>
              <a:rPr lang="en-US" sz="2400" b="1" dirty="0" smtClean="0">
                <a:solidFill>
                  <a:schemeClr val="bg1"/>
                </a:solidFill>
              </a:rPr>
              <a:t>of the </a:t>
            </a:r>
            <a:r>
              <a:rPr lang="en-US" sz="2400" b="1" dirty="0">
                <a:solidFill>
                  <a:schemeClr val="bg1"/>
                </a:solidFill>
              </a:rPr>
              <a:t>new repertoire.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•  Claiming the clarinet as versatile and dynamic instrument</a:t>
            </a:r>
            <a:r>
              <a:rPr lang="en-US" sz="2400" b="1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sp>
        <p:nvSpPr>
          <p:cNvPr id="3" name="TextBox 1"/>
          <p:cNvSpPr txBox="1"/>
          <p:nvPr/>
        </p:nvSpPr>
        <p:spPr>
          <a:xfrm>
            <a:off x="395536" y="784690"/>
            <a:ext cx="8352928" cy="830997"/>
          </a:xfrm>
          <a:prstGeom prst="rect">
            <a:avLst/>
          </a:prstGeom>
          <a:solidFill>
            <a:srgbClr val="2552B5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Composition of modern music pieces using the clarinet as the main instrument</a:t>
            </a:r>
          </a:p>
        </p:txBody>
      </p:sp>
      <p:sp>
        <p:nvSpPr>
          <p:cNvPr id="4" name="TextBox 2"/>
          <p:cNvSpPr txBox="1"/>
          <p:nvPr/>
        </p:nvSpPr>
        <p:spPr>
          <a:xfrm>
            <a:off x="1403648" y="1722535"/>
            <a:ext cx="7201010" cy="646331"/>
          </a:xfrm>
          <a:prstGeom prst="rect">
            <a:avLst/>
          </a:prstGeom>
          <a:solidFill>
            <a:srgbClr val="2552B5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-To provide greater clarinet repertoire in these styles </a:t>
            </a:r>
          </a:p>
          <a:p>
            <a:r>
              <a:rPr lang="en-US" b="1" dirty="0">
                <a:solidFill>
                  <a:schemeClr val="bg1"/>
                </a:solidFill>
              </a:rPr>
              <a:t>-To be able to express myself as an artist and find my own style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395535" y="2656898"/>
            <a:ext cx="8408071" cy="461665"/>
          </a:xfrm>
          <a:prstGeom prst="rect">
            <a:avLst/>
          </a:prstGeom>
          <a:solidFill>
            <a:srgbClr val="2552B5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Recording my works and collaborations with my friends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1403648" y="3341453"/>
            <a:ext cx="7550465" cy="646331"/>
          </a:xfrm>
          <a:prstGeom prst="rect">
            <a:avLst/>
          </a:prstGeom>
          <a:solidFill>
            <a:srgbClr val="2552B5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-Share my music with the audience</a:t>
            </a:r>
          </a:p>
          <a:p>
            <a:r>
              <a:rPr lang="en-US" b="1" dirty="0">
                <a:solidFill>
                  <a:schemeClr val="bg1"/>
                </a:solidFill>
              </a:rPr>
              <a:t>-Extend my personal repertoire and the general clarinet repertoire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395535" y="4385090"/>
            <a:ext cx="3001143" cy="461665"/>
          </a:xfrm>
          <a:prstGeom prst="rect">
            <a:avLst/>
          </a:prstGeom>
          <a:solidFill>
            <a:srgbClr val="2552B5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Creating a website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1403648" y="5105170"/>
            <a:ext cx="4442242" cy="646331"/>
          </a:xfrm>
          <a:prstGeom prst="rect">
            <a:avLst/>
          </a:prstGeom>
          <a:solidFill>
            <a:srgbClr val="2552B5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- A platform for the clarinet diffusion  </a:t>
            </a:r>
          </a:p>
          <a:p>
            <a:r>
              <a:rPr lang="en-US" b="1" dirty="0">
                <a:solidFill>
                  <a:schemeClr val="bg1"/>
                </a:solidFill>
              </a:rPr>
              <a:t>- Self Promotion and sharing my music</a:t>
            </a:r>
          </a:p>
        </p:txBody>
      </p:sp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81" y="273715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sp>
        <p:nvSpPr>
          <p:cNvPr id="3" name="Rectangle 1"/>
          <p:cNvSpPr/>
          <p:nvPr/>
        </p:nvSpPr>
        <p:spPr>
          <a:xfrm>
            <a:off x="539553" y="725516"/>
            <a:ext cx="8280920" cy="1754326"/>
          </a:xfrm>
          <a:prstGeom prst="rect">
            <a:avLst/>
          </a:prstGeom>
          <a:solidFill>
            <a:srgbClr val="2552B5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es-ES_tradnl" sz="5400" b="1" dirty="0" err="1">
                <a:ln w="10541" cmpd="sng">
                  <a:solidFill>
                    <a:srgbClr val="797B7E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Composition</a:t>
            </a:r>
            <a:r>
              <a:rPr lang="es-ES_tradnl" sz="5400" b="1" dirty="0">
                <a:ln w="10541" cmpd="sng">
                  <a:solidFill>
                    <a:srgbClr val="797B7E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 of Modern </a:t>
            </a:r>
            <a:r>
              <a:rPr lang="es-ES_tradnl" sz="5400" b="1" dirty="0" err="1">
                <a:ln w="10541" cmpd="sng">
                  <a:solidFill>
                    <a:srgbClr val="797B7E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Music</a:t>
            </a:r>
            <a:r>
              <a:rPr lang="es-ES_tradnl" sz="5400" b="1" dirty="0">
                <a:ln w="10541" cmpd="sng">
                  <a:solidFill>
                    <a:srgbClr val="797B7E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4" name="Rectangle 4"/>
          <p:cNvSpPr/>
          <p:nvPr/>
        </p:nvSpPr>
        <p:spPr>
          <a:xfrm>
            <a:off x="899592" y="3645024"/>
            <a:ext cx="5328592" cy="1754326"/>
          </a:xfrm>
          <a:prstGeom prst="rect">
            <a:avLst/>
          </a:prstGeom>
          <a:solidFill>
            <a:srgbClr val="2552B5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es-ES_tradnl" sz="5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My</a:t>
            </a:r>
            <a:r>
              <a:rPr lang="es-ES_tradnl" sz="5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ES_tradnl" sz="5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Music</a:t>
            </a:r>
            <a:endParaRPr lang="es-ES_tradnl" sz="5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es-ES_tradnl" sz="54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My</a:t>
            </a:r>
            <a:r>
              <a:rPr lang="es-ES_tradnl" sz="5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ES_tradnl" sz="5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Recordings</a:t>
            </a:r>
            <a:endParaRPr lang="es-ES_tradnl" sz="5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5" descr="Captura de pantalla 2014-06-12 a la(s) 4.57.17 p.m.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284984"/>
            <a:ext cx="1188255" cy="2582168"/>
          </a:xfrm>
          <a:prstGeom prst="rect">
            <a:avLst/>
          </a:prstGeom>
          <a:ln w="57150"/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685555"/>
              </p:ext>
            </p:extLst>
          </p:nvPr>
        </p:nvGraphicFramePr>
        <p:xfrm>
          <a:off x="426750" y="476672"/>
          <a:ext cx="8136904" cy="608029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rgbClr val="5DAE34">
                      <a:alpha val="40000"/>
                    </a:srgbClr>
                  </a:outerShdw>
                </a:effectLst>
              </a:tblPr>
              <a:tblGrid>
                <a:gridCol w="1584176"/>
                <a:gridCol w="6552728"/>
              </a:tblGrid>
              <a:tr h="39280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PIECE </a:t>
                      </a:r>
                      <a:r>
                        <a:rPr lang="es-ES" sz="1200" b="1" dirty="0" smtClean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Nº 1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AE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57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TITTLE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PUTTING ON THE RITZ FOR CLARINETS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314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COMPOSED IN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September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2013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INFLUENCES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Dixieland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Classic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Jazz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39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RECORDING DATE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October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3rd, 2013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393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MUSICIANS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Miguel Ruiz Santos,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Clarinet-arranger</a:t>
                      </a:r>
                      <a:endParaRPr lang="es-ES" sz="1200" b="1" baseline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Beth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Michelle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Schofield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Eb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Sopran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Clarinet</a:t>
                      </a:r>
                      <a:endParaRPr lang="es-ES" sz="1200" b="1" baseline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Nick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Zeigler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Bass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Clarinet</a:t>
                      </a:r>
                      <a:endParaRPr lang="es-ES" sz="12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453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ENGINEER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Kyle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Pyke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LINK AUDIO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www.clarinetjazz.es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miguelruizsantos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/media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1880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FEATURES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-The goal in this piece was to give prominence to the clarinet in a jazz context.</a:t>
                      </a:r>
                      <a:endParaRPr kumimoji="0" lang="es-ES_tradn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-This is an arrangement of a known jazz standard only for clarinets, for a Clarinet group.</a:t>
                      </a:r>
                      <a:endParaRPr kumimoji="0" lang="es-ES_tradn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-My first idea was to do it for a clarinet quartet, but there were not clarinet players enough at school, and I tried to reduce it for a trio.</a:t>
                      </a:r>
                      <a:endParaRPr kumimoji="0" lang="es-ES_tradn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-The original form of topic is maintained, but at the end there is an original coda.</a:t>
                      </a:r>
                      <a:endParaRPr kumimoji="0" lang="es-ES_tradn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(No SOLOS section)</a:t>
                      </a:r>
                      <a:endParaRPr kumimoji="0" lang="es-ES_tradn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-Instrumentation: </a:t>
                      </a:r>
                      <a:r>
                        <a:rPr kumimoji="0" lang="en-U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Eb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Sopran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Clarinet-Bb clarinet-Bass Clarinet</a:t>
                      </a:r>
                      <a:endParaRPr kumimoji="0" lang="es-ES_tradn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 Putting on the Ritz for 3c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6206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08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060164"/>
              </p:ext>
            </p:extLst>
          </p:nvPr>
        </p:nvGraphicFramePr>
        <p:xfrm>
          <a:off x="426750" y="476672"/>
          <a:ext cx="8136904" cy="564444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rgbClr val="5DAE34">
                      <a:alpha val="40000"/>
                    </a:srgbClr>
                  </a:outerShdw>
                </a:effectLst>
              </a:tblPr>
              <a:tblGrid>
                <a:gridCol w="1584176"/>
                <a:gridCol w="6552728"/>
              </a:tblGrid>
              <a:tr h="39280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PIECE </a:t>
                      </a:r>
                      <a:r>
                        <a:rPr lang="es-ES" sz="1200" b="1" dirty="0" smtClean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Nº 1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AE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57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TITTLE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PUTTING ON THE RITZ FOR 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COMBO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314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COMPOSED IN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September-October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2013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INFLUENCES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Dixieland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Classic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Jazz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39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RECORDING DATE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October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29th, 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2013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393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MUSICIANS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Miguel Ruiz Santos,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Bb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Clarinet-arranger</a:t>
                      </a:r>
                      <a:endParaRPr lang="es-ES" sz="1200" b="1" baseline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Alexey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Le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ón, Alto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Sax</a:t>
                      </a:r>
                      <a:endParaRPr lang="es-ES" sz="1200" b="1" baseline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Max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Ridley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Doublebass</a:t>
                      </a:r>
                      <a:endParaRPr lang="es-ES" sz="1200" b="1" baseline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Rodrigo Malvido,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Drums</a:t>
                      </a:r>
                      <a:endParaRPr lang="es-ES" sz="12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453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ENGINEER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Kyle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Pyke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LINK AUDIO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www.clarinetjazz.es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miguelruizsantos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/media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1880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FEATURES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</a:t>
                      </a:r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is a version for a jazz combo with the clarinet as a leader.</a:t>
                      </a:r>
                    </a:p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-With this kind</a:t>
                      </a:r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,</a:t>
                      </a:r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 can try how 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clarinet works in different settings, with other</a:t>
                      </a:r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instruments.</a:t>
                      </a:r>
                    </a:p>
                    <a:p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-The form of the tune is this arrangement is longer, with SOLOS section:</a:t>
                      </a:r>
                    </a:p>
                    <a:p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Intro-A-A-B-A-SOLOS-B-A-C-A</a:t>
                      </a:r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´</a:t>
                      </a:r>
                    </a:p>
                    <a:p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-Instrumentation: Acoustic- Bb clarinet, Alto Sax, </a:t>
                      </a:r>
                      <a:r>
                        <a:rPr kumimoji="0" lang="en-US" sz="1400" b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Doublebass</a:t>
                      </a:r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Drums.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M.Ruiz-Puttin on the Ritz Combo-Present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6206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3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56742"/>
              </p:ext>
            </p:extLst>
          </p:nvPr>
        </p:nvGraphicFramePr>
        <p:xfrm>
          <a:off x="467544" y="404664"/>
          <a:ext cx="8136904" cy="6000712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rgbClr val="5DAE34">
                      <a:alpha val="40000"/>
                    </a:srgbClr>
                  </a:outerShdw>
                </a:effectLst>
              </a:tblPr>
              <a:tblGrid>
                <a:gridCol w="1584176"/>
                <a:gridCol w="6552728"/>
              </a:tblGrid>
              <a:tr h="39280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PIECE </a:t>
                      </a:r>
                      <a:r>
                        <a:rPr lang="es-ES" sz="1200" b="1" dirty="0" smtClean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Nº 3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AE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57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TITTLE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PATA TIESA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314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COMPOSED IN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November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2013-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March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2014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INFLUENCES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Latin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Jazz-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Brazilian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music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39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RECORDING DATE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March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20th and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overdubs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393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MUSICIANS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Miguel Ruiz Santos,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Clarinet-composer</a:t>
                      </a:r>
                      <a:endParaRPr lang="es-ES" sz="1200" b="1" baseline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Peter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Connolly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ac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Guitar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Haojun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Qi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Bass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Avila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Santo,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Percussion</a:t>
                      </a:r>
                      <a:endParaRPr lang="es-ES" sz="12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453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ENGINEER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Miguel Ruiz Santos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LINK AUDIO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---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1880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FEATURES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US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 work came about from an improvisation because of my study of Latin music. </a:t>
                      </a:r>
                      <a:endParaRPr kumimoji="0" lang="es-ES_tradn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-The goal was to make a typical composition of Latin music to absorb its elements</a:t>
                      </a:r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then, to be able to do a Jazz fusion tune with other styles. </a:t>
                      </a:r>
                      <a:endParaRPr kumimoji="0" lang="es-ES_tradn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-It's a classic </a:t>
                      </a:r>
                      <a:r>
                        <a:rPr kumimoji="0" lang="en-U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bossa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nova, but played by Clarinet, not very common instrument in that style.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--Instrumentation: Bb clarinet, Ac. Guitar, Bass and Percussion</a:t>
                      </a:r>
                      <a:endParaRPr kumimoji="0" lang="es-ES_tradn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es-ES_tradn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407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717909"/>
              </p:ext>
            </p:extLst>
          </p:nvPr>
        </p:nvGraphicFramePr>
        <p:xfrm>
          <a:off x="539552" y="548680"/>
          <a:ext cx="7920880" cy="5739784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rgbClr val="5DAE34">
                      <a:alpha val="40000"/>
                    </a:srgbClr>
                  </a:outerShdw>
                </a:effectLst>
              </a:tblPr>
              <a:tblGrid>
                <a:gridCol w="1542118"/>
                <a:gridCol w="6378762"/>
              </a:tblGrid>
              <a:tr h="3808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PIECE </a:t>
                      </a:r>
                      <a:r>
                        <a:rPr lang="es-ES" sz="1200" b="1" dirty="0" smtClean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Nº 4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AE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47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TITTLE</a:t>
                      </a:r>
                      <a:endParaRPr lang="es-ES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LOVE IN MARCH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3046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COMPOSED IN</a:t>
                      </a:r>
                      <a:endParaRPr lang="es-ES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November-December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2013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08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INFLUENCES</a:t>
                      </a:r>
                      <a:endParaRPr lang="es-ES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Jazz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Ballad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and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Classical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Music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3808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RECORDING DATE</a:t>
                      </a:r>
                      <a:endParaRPr lang="es-ES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February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10th, 2014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35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MUSICIANS</a:t>
                      </a:r>
                      <a:endParaRPr lang="es-ES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Miguel Ruiz Santos,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Clarinet-composer</a:t>
                      </a:r>
                      <a:endParaRPr lang="es-ES" sz="12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Fernando Pascual,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violin</a:t>
                      </a:r>
                      <a:endParaRPr lang="es-ES" sz="1200" b="1" baseline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Pau Ruiz,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violin</a:t>
                      </a:r>
                      <a:endParaRPr lang="es-ES" sz="1200" b="1" baseline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Xavi Puig, viola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Elena Ruano, cello</a:t>
                      </a:r>
                      <a:endParaRPr lang="es-ES" sz="12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4395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ENGINEER</a:t>
                      </a:r>
                      <a:endParaRPr lang="es-ES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Piereluigi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Barberis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&amp;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Kyle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Pyke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78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LINK AUDIO</a:t>
                      </a:r>
                      <a:endParaRPr lang="es-ES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www.clarinetjazz.es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miguelruizsantos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/media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18234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FEATURES</a:t>
                      </a:r>
                      <a:endParaRPr lang="es-ES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Starting from one of the most used formations and instrumentations in classical music,</a:t>
                      </a:r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 this work I tried</a:t>
                      </a:r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compose something different. </a:t>
                      </a:r>
                      <a:endParaRPr kumimoji="0" lang="es-ES_tradn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-I used the string quartet with clarinet, following the footsteps of Mozart and Brahms.</a:t>
                      </a:r>
                      <a:endParaRPr kumimoji="0" lang="es-ES_tradn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“Love in March” is a jazz ballad that is special because I create a</a:t>
                      </a:r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game with classical and jazz style passages 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during most of the piece.</a:t>
                      </a:r>
                      <a:endParaRPr kumimoji="0" lang="es-ES_tradn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</a:t>
                      </a:r>
                      <a:r>
                        <a:rPr kumimoji="0"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</a:t>
                      </a:r>
                      <a:r>
                        <a:rPr kumimoji="0"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-A-B-A-SOLOS-A´-CODA</a:t>
                      </a:r>
                      <a:r>
                        <a:rPr lang="es-ES_tradnl" sz="1400" dirty="0" smtClean="0">
                          <a:effectLst/>
                        </a:rPr>
                        <a:t> </a:t>
                      </a:r>
                      <a:endParaRPr lang="es-ES" sz="14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LOVE IN MARCH_Present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2606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456832"/>
              </p:ext>
            </p:extLst>
          </p:nvPr>
        </p:nvGraphicFramePr>
        <p:xfrm>
          <a:off x="467544" y="332656"/>
          <a:ext cx="8136904" cy="6092152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rgbClr val="5DAE34">
                      <a:alpha val="40000"/>
                    </a:srgbClr>
                  </a:outerShdw>
                </a:effectLst>
              </a:tblPr>
              <a:tblGrid>
                <a:gridCol w="1584176"/>
                <a:gridCol w="6552728"/>
              </a:tblGrid>
              <a:tr h="39280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PIECE </a:t>
                      </a:r>
                      <a:r>
                        <a:rPr lang="es-ES" sz="1200" b="1" dirty="0" smtClean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Nº 5</a:t>
                      </a:r>
                      <a:endParaRPr lang="es-ES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AE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57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TITTLE</a:t>
                      </a:r>
                      <a:endParaRPr lang="es-E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FLAMINCOU!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314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COMPOSED IN</a:t>
                      </a:r>
                      <a:endParaRPr lang="es-E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December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2013-January 2014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INFLUENCES</a:t>
                      </a:r>
                      <a:endParaRPr lang="es-E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Flamenco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music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Spanish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Folk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music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( Seguidillas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Manchegas) 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and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Latin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Music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39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RECORDING DATE</a:t>
                      </a:r>
                      <a:endParaRPr lang="es-E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March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12th, 2014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393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MUSICIANS</a:t>
                      </a:r>
                      <a:endParaRPr lang="es-E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Miguel Ruiz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Santos,Clarinet-composer</a:t>
                      </a:r>
                      <a:endParaRPr lang="es-ES" sz="12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Piotr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Orzechowsky,Piano</a:t>
                      </a:r>
                      <a:endParaRPr lang="es-ES" sz="12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Peter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Connolly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ac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 Guitar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Daniel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Toledo,Bass</a:t>
                      </a:r>
                      <a:endParaRPr lang="es-ES" sz="1200" b="1" baseline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Sergio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Martínez,Percussion</a:t>
                      </a:r>
                      <a:endParaRPr lang="es-ES" sz="1200" b="1" baseline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453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ENGINEER</a:t>
                      </a:r>
                      <a:endParaRPr lang="es-E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Corey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Ashe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-Bradford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&amp;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Kyle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Spyke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LINK AUDIO</a:t>
                      </a:r>
                      <a:endParaRPr lang="es-E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www.clarinetjazz.es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miguelruizsantos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/media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1880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FEATURES</a:t>
                      </a:r>
                      <a:endParaRPr lang="es-E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Music based </a:t>
                      </a:r>
                      <a:r>
                        <a:rPr kumimoji="0" lang="en-U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bulerías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mixed with Latin rhythms. </a:t>
                      </a:r>
                      <a:endParaRPr kumimoji="0" lang="es-ES_tradn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</a:t>
                      </a:r>
                      <a:r>
                        <a:rPr kumimoji="0"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Intro+A+B+A+C+A+SOLOS+C+A+CODA</a:t>
                      </a:r>
                      <a:endParaRPr kumimoji="0" lang="es-ES_tradn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-Introduction where the instruments are presented</a:t>
                      </a:r>
                      <a:endParaRPr kumimoji="0" lang="es-ES_tradn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-“Topic A” that is the link to all the different topics which join</a:t>
                      </a:r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flamenco harmony to the </a:t>
                      </a:r>
                      <a:r>
                        <a:rPr kumimoji="0" lang="en-U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bulerias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rhythm. </a:t>
                      </a:r>
                      <a:endParaRPr kumimoji="0" lang="es-ES_tradn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-“Topic B” with Latin rhythms</a:t>
                      </a:r>
                      <a:endParaRPr kumimoji="0" lang="es-ES_tradn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-“Topic C” with Seguidillas </a:t>
                      </a:r>
                      <a:r>
                        <a:rPr kumimoji="0" lang="en-U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Manchegas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typical rhythm of Spanish folk music.</a:t>
                      </a:r>
                      <a:endParaRPr kumimoji="0" lang="es-ES_tradn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kumimoji="0" lang="en-U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Flamincou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!, I tried you combine two of my passions, Spanish and Latin music.</a:t>
                      </a:r>
                      <a:r>
                        <a:rPr lang="es-ES_tradnl" sz="1400" dirty="0" smtClean="0">
                          <a:effectLst/>
                        </a:rPr>
                        <a:t> </a:t>
                      </a:r>
                      <a:endParaRPr lang="es-ES" sz="14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FLAMINCOU!_Present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6256" y="2606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sp>
        <p:nvSpPr>
          <p:cNvPr id="3" name="2 Rectángulo"/>
          <p:cNvSpPr/>
          <p:nvPr/>
        </p:nvSpPr>
        <p:spPr>
          <a:xfrm>
            <a:off x="352073" y="2276872"/>
            <a:ext cx="8456867" cy="1569660"/>
          </a:xfrm>
          <a:prstGeom prst="rect">
            <a:avLst/>
          </a:prstGeom>
          <a:solidFill>
            <a:srgbClr val="2552B5"/>
          </a:solidFill>
          <a:scene3d>
            <a:camera prst="orthographicFront"/>
            <a:lightRig rig="flat" dir="tl">
              <a:rot lat="0" lon="0" rev="6600000"/>
            </a:lightRig>
          </a:scene3d>
          <a:sp3d>
            <a:bevelT w="152400" h="50800" prst="softRound"/>
          </a:sp3d>
        </p:spPr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800" b="1" dirty="0">
                <a:ln w="11430">
                  <a:solidFill>
                    <a:srgbClr val="FFFFFF">
                      <a:lumMod val="85000"/>
                    </a:srgbClr>
                  </a:solidFill>
                </a:ln>
                <a:solidFill>
                  <a:schemeClr val="bg1"/>
                </a:solidFill>
                <a:effectLst>
                  <a:glow rad="228600">
                    <a:srgbClr val="08A1D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BALKAN AND KLEZMER </a:t>
            </a:r>
          </a:p>
          <a:p>
            <a:pPr algn="ctr"/>
            <a:r>
              <a:rPr lang="es-ES" sz="4800" b="1" dirty="0" smtClean="0">
                <a:ln w="11430">
                  <a:solidFill>
                    <a:srgbClr val="FFFFFF">
                      <a:lumMod val="85000"/>
                    </a:srgbClr>
                  </a:solidFill>
                </a:ln>
                <a:solidFill>
                  <a:schemeClr val="bg1"/>
                </a:solidFill>
                <a:effectLst>
                  <a:glow rad="228600">
                    <a:srgbClr val="08A1D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CLARINETISTS</a:t>
            </a:r>
            <a:endParaRPr lang="es-ES" sz="5400" b="1" dirty="0">
              <a:ln w="11430"/>
              <a:gradFill>
                <a:gsLst>
                  <a:gs pos="0">
                    <a:srgbClr val="F96A1B">
                      <a:tint val="70000"/>
                      <a:satMod val="245000"/>
                    </a:srgbClr>
                  </a:gs>
                  <a:gs pos="75000">
                    <a:srgbClr val="F96A1B">
                      <a:tint val="90000"/>
                      <a:shade val="60000"/>
                      <a:satMod val="240000"/>
                    </a:srgbClr>
                  </a:gs>
                  <a:gs pos="100000">
                    <a:srgbClr val="F96A1B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457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819991"/>
              </p:ext>
            </p:extLst>
          </p:nvPr>
        </p:nvGraphicFramePr>
        <p:xfrm>
          <a:off x="467544" y="404664"/>
          <a:ext cx="8136904" cy="5839183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rgbClr val="5DAE34">
                      <a:alpha val="40000"/>
                    </a:srgbClr>
                  </a:outerShdw>
                </a:effectLst>
              </a:tblPr>
              <a:tblGrid>
                <a:gridCol w="1584176"/>
                <a:gridCol w="6552728"/>
              </a:tblGrid>
              <a:tr h="39280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PIECE </a:t>
                      </a:r>
                      <a:r>
                        <a:rPr lang="es-ES" sz="1200" b="1" dirty="0" smtClean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Nº 6</a:t>
                      </a:r>
                      <a:endParaRPr lang="es-ES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AE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57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TITTLE</a:t>
                      </a:r>
                      <a:endParaRPr lang="es-ES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DOS ASTILLAS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314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COMPOSED IN</a:t>
                      </a:r>
                      <a:endParaRPr lang="es-ES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January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2014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INFLUENCES</a:t>
                      </a:r>
                      <a:endParaRPr lang="es-ES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Rumba Flamenca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and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Latin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Rhythms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39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RECORDING DATE</a:t>
                      </a:r>
                      <a:endParaRPr lang="es-ES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March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12th, 2014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393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MUSICIANS</a:t>
                      </a:r>
                      <a:endParaRPr lang="es-ES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Miguel Ruiz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Santos,Clarinet-composer</a:t>
                      </a:r>
                      <a:endParaRPr lang="es-ES" sz="12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Piotr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Orzechowsky,Piano</a:t>
                      </a:r>
                      <a:endParaRPr lang="es-ES" sz="12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Peter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Connolly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ac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 Guitar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Daniel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Toledo,Bass</a:t>
                      </a:r>
                      <a:endParaRPr lang="es-ES" sz="1200" b="1" baseline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Sergio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Martínez,Percussion</a:t>
                      </a:r>
                      <a:endParaRPr lang="es-ES" sz="1200" b="1" baseline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453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ENGINEER</a:t>
                      </a:r>
                      <a:endParaRPr lang="es-ES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Corey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Ashe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-Bradford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&amp;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Kyle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Pyke</a:t>
                      </a:r>
                      <a:endParaRPr lang="es-ES" sz="12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LINK AUDIO</a:t>
                      </a:r>
                      <a:endParaRPr lang="es-ES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www.clarinetjazz.es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miguelruizsantos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/media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1880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FEATURES</a:t>
                      </a:r>
                      <a:endParaRPr lang="es-ES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-Inspired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by"Barri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laComa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 (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Perico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Sambeat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 </a:t>
                      </a:r>
                      <a:endParaRPr kumimoji="0" lang="es-ES_tradnl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-The idea is mixing the typical “</a:t>
                      </a:r>
                      <a:r>
                        <a:rPr kumimoji="0" lang="en-US" sz="1800" b="1" u="sng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Rythm</a:t>
                      </a:r>
                      <a:r>
                        <a:rPr kumimoji="0" lang="en-US" sz="1800" b="1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Changes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with the rhythm of </a:t>
                      </a:r>
                      <a:r>
                        <a:rPr kumimoji="0" lang="en-US" sz="1800" b="1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rumba </a:t>
                      </a:r>
                      <a:r>
                        <a:rPr kumimoji="0" lang="en-US" sz="1800" b="1" u="sng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flamenca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s-ES_tradnl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-In addition to this, following my previous line of work, I wanted to join the two types of rumba, Cuban and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Flamenca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making a work of Fusion Jazz.</a:t>
                      </a:r>
                      <a:endParaRPr kumimoji="0" lang="es-ES_tradnl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DosAstillas_Present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4288" y="3326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757958"/>
              </p:ext>
            </p:extLst>
          </p:nvPr>
        </p:nvGraphicFramePr>
        <p:xfrm>
          <a:off x="413680" y="404664"/>
          <a:ext cx="8136904" cy="604949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rgbClr val="5DAE34">
                      <a:alpha val="40000"/>
                    </a:srgbClr>
                  </a:outerShdw>
                </a:effectLst>
              </a:tblPr>
              <a:tblGrid>
                <a:gridCol w="1584176"/>
                <a:gridCol w="6552728"/>
              </a:tblGrid>
              <a:tr h="39280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PIECE </a:t>
                      </a:r>
                      <a:r>
                        <a:rPr lang="es-ES" sz="1200" b="1" dirty="0" smtClean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Nº 7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AE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57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TITTLE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AKANÓNISTO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314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COMPOSED IN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April-May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2014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INFLUENCES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Greek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Turkish</a:t>
                      </a:r>
                      <a:r>
                        <a:rPr lang="es-ES" sz="12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Music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39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RECORDING DATE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May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30th , 2014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393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MUSICIANS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Miguel Ruiz Santos,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Clarinet-composer</a:t>
                      </a:r>
                      <a:endParaRPr lang="es-ES" sz="12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Djudju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Hartono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Piano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Peter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Connolly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ac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Guitar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Haojun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Qi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Bass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Alex Williams,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Drums</a:t>
                      </a:r>
                      <a:endParaRPr lang="es-ES" sz="12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Mt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Aditya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Srinivasan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Tabla and 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Percussion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453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ENGINEER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Tim Shull &amp; Kyle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Pyke</a:t>
                      </a:r>
                      <a:endParaRPr lang="es-ES_tradnl" sz="1200" b="1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LINK AUDIO</a:t>
                      </a:r>
                      <a:endParaRPr lang="es-E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www.clarinetjazz.es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miguelruizsantos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/media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1880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FEATURES</a:t>
                      </a: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Original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composition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also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based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on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the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Greek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modes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and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where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traditional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Greek</a:t>
                      </a:r>
                      <a:r>
                        <a:rPr lang="es-ES" sz="13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and </a:t>
                      </a:r>
                      <a:r>
                        <a:rPr lang="es-ES" sz="13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Turkish</a:t>
                      </a:r>
                      <a:r>
                        <a:rPr lang="es-ES" sz="13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rhythms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are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mixed</a:t>
                      </a:r>
                      <a:r>
                        <a:rPr lang="es-ES" sz="13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with</a:t>
                      </a:r>
                      <a:r>
                        <a:rPr lang="es-ES" sz="13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jazz</a:t>
                      </a:r>
                      <a:r>
                        <a:rPr lang="es-ES" sz="13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Style.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The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rhythmic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signature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is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in 5/8 and 6/8 and I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tried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use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the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rhythmic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modulation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  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This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is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a new concept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for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me.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 Great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contrast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between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rhythm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and</a:t>
                      </a:r>
                      <a:r>
                        <a:rPr lang="es-ES" sz="13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the</a:t>
                      </a:r>
                      <a:r>
                        <a:rPr lang="es-ES" sz="13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different</a:t>
                      </a:r>
                      <a:r>
                        <a:rPr lang="es-ES" sz="13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topics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Form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: INTRO</a:t>
                      </a:r>
                      <a:r>
                        <a:rPr lang="es-ES" sz="13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(Guitar Solo)- A-B B- A- SOLOS- B-A Similar </a:t>
                      </a:r>
                      <a:r>
                        <a:rPr lang="es-ES" sz="13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</a:t>
                      </a:r>
                      <a:r>
                        <a:rPr lang="es-ES" sz="13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a Rondo (</a:t>
                      </a:r>
                      <a:r>
                        <a:rPr lang="es-ES" sz="13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Classical</a:t>
                      </a:r>
                      <a:r>
                        <a:rPr lang="es-ES" sz="13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Music</a:t>
                      </a:r>
                      <a:r>
                        <a:rPr lang="es-ES" sz="13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inflence</a:t>
                      </a:r>
                      <a:r>
                        <a:rPr lang="es-ES" sz="13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)</a:t>
                      </a:r>
                      <a:endParaRPr lang="es-ES" sz="13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Acoustic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3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instrumentation</a:t>
                      </a:r>
                      <a:r>
                        <a:rPr lang="es-ES" sz="13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Akanonisto_Present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4288" y="4046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774941"/>
              </p:ext>
            </p:extLst>
          </p:nvPr>
        </p:nvGraphicFramePr>
        <p:xfrm>
          <a:off x="428335" y="476672"/>
          <a:ext cx="8136904" cy="5885292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rgbClr val="5DAE34">
                      <a:alpha val="40000"/>
                    </a:srgbClr>
                  </a:outerShdw>
                </a:effectLst>
              </a:tblPr>
              <a:tblGrid>
                <a:gridCol w="1584176"/>
                <a:gridCol w="6552728"/>
              </a:tblGrid>
              <a:tr h="39280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PIECE </a:t>
                      </a:r>
                      <a:r>
                        <a:rPr lang="es-ES" sz="1200" b="1" dirty="0" smtClean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Nº 8</a:t>
                      </a:r>
                      <a:endParaRPr lang="es-E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AE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57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TITTLE</a:t>
                      </a:r>
                      <a:endParaRPr lang="es-E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KARSÍ- LLAMAS</a:t>
                      </a:r>
                      <a:endParaRPr lang="es-E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314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COMPOSED IN</a:t>
                      </a:r>
                      <a:endParaRPr lang="es-E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February-March 2014</a:t>
                      </a:r>
                      <a:endParaRPr lang="es-ES_tradnl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INFLUENCES</a:t>
                      </a:r>
                      <a:endParaRPr lang="es-E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East-European Music </a:t>
                      </a:r>
                      <a:endParaRPr lang="es-ES_tradnl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39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RECORDING DATE</a:t>
                      </a:r>
                      <a:endParaRPr lang="es-E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April 11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th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, 2014</a:t>
                      </a:r>
                      <a:endParaRPr lang="es-ES_tradnl" sz="1200" b="1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393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MUSICIANS</a:t>
                      </a:r>
                      <a:endParaRPr lang="es-E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Miguel Ruiz Santos, Clarinet-composer</a:t>
                      </a:r>
                      <a:endParaRPr lang="es-ES_tradnl" sz="1200" b="1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Djudju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 Hartono, Piano</a:t>
                      </a:r>
                      <a:endParaRPr lang="es-ES_tradnl" sz="1200" b="1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Juan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Cristóbal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Aliaga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, el. Guitar</a:t>
                      </a:r>
                      <a:endParaRPr lang="es-ES_tradnl" sz="1200" b="1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Andrea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Fraenzel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, Bass</a:t>
                      </a:r>
                      <a:endParaRPr lang="es-ES_tradnl" sz="1200" b="1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Mikael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Cahubert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, Drums</a:t>
                      </a:r>
                      <a:endParaRPr lang="es-ES_tradnl" sz="1200" b="1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Ilias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Papantoniou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,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Darbuka</a:t>
                      </a:r>
                      <a:endParaRPr lang="es-ES_tradnl" sz="1200" b="1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 </a:t>
                      </a:r>
                      <a:endParaRPr lang="es-ES_tradnl" sz="1200" b="1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453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ENGINEER</a:t>
                      </a:r>
                      <a:endParaRPr lang="es-E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Tim Shull &amp; Kyle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Cambria"/>
                          <a:ea typeface="Cambria"/>
                          <a:cs typeface="Arial"/>
                        </a:rPr>
                        <a:t>Pyke</a:t>
                      </a:r>
                      <a:endParaRPr lang="es-ES_tradnl" sz="1200" b="1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LINK AUDIO</a:t>
                      </a:r>
                      <a:endParaRPr lang="es-E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www.clarinetjazz.es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es-ES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miguelruizsantos</a:t>
                      </a:r>
                      <a:r>
                        <a:rPr lang="es-ES" sz="12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/media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1880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FEATURES</a:t>
                      </a:r>
                      <a:endParaRPr lang="es-E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AE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Original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composition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based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on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the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Greek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modes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</a:t>
                      </a:r>
                      <a:r>
                        <a:rPr lang="es-ES" sz="14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where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popular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styles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of Eastern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Europe</a:t>
                      </a:r>
                      <a:r>
                        <a:rPr lang="es-ES" sz="14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and jazz are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mixed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It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includes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many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rhythmic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changes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because</a:t>
                      </a:r>
                      <a:r>
                        <a:rPr lang="es-ES" sz="14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I </a:t>
                      </a:r>
                      <a:r>
                        <a:rPr lang="es-ES" sz="14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looked</a:t>
                      </a:r>
                      <a:r>
                        <a:rPr lang="es-ES" sz="14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4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</a:t>
                      </a:r>
                      <a:r>
                        <a:rPr lang="es-ES" sz="14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4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create</a:t>
                      </a:r>
                      <a:r>
                        <a:rPr lang="es-ES" sz="14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the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atmosphere</a:t>
                      </a:r>
                      <a:r>
                        <a:rPr lang="es-ES" sz="14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of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dances.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 Great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contrast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between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rhythm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and</a:t>
                      </a:r>
                      <a:r>
                        <a:rPr lang="es-ES" sz="14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4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the</a:t>
                      </a:r>
                      <a:r>
                        <a:rPr lang="es-ES" sz="14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4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different</a:t>
                      </a:r>
                      <a:r>
                        <a:rPr lang="es-ES" sz="14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4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topics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Form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: INTRO-A-B-B'-Solos-A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Electro-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acoustic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4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instrumentation</a:t>
                      </a:r>
                      <a:r>
                        <a:rPr lang="es-E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Karsí Llamas_KPyke_Master_MP3Re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5486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3" name="Picture 1" descr="LogoTinta Verd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75" y="674104"/>
            <a:ext cx="6817450" cy="3701000"/>
          </a:xfrm>
          <a:prstGeom prst="rect">
            <a:avLst/>
          </a:prstGeom>
          <a:solidFill>
            <a:srgbClr val="2552B5"/>
          </a:solidFill>
        </p:spPr>
      </p:pic>
      <p:sp>
        <p:nvSpPr>
          <p:cNvPr id="4" name="TextBox 3"/>
          <p:cNvSpPr txBox="1"/>
          <p:nvPr/>
        </p:nvSpPr>
        <p:spPr>
          <a:xfrm>
            <a:off x="1018025" y="4437112"/>
            <a:ext cx="7552122" cy="1938992"/>
          </a:xfrm>
          <a:prstGeom prst="rect">
            <a:avLst/>
          </a:prstGeom>
          <a:solidFill>
            <a:srgbClr val="2552B5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chemeClr val="bg1"/>
                </a:solidFill>
              </a:rPr>
              <a:t>Clarinetjazz.es  </a:t>
            </a:r>
            <a:r>
              <a:rPr lang="es-ES_tradnl" sz="2400" b="1" dirty="0" err="1">
                <a:solidFill>
                  <a:schemeClr val="bg1"/>
                </a:solidFill>
              </a:rPr>
              <a:t>wants</a:t>
            </a:r>
            <a:r>
              <a:rPr lang="es-ES_tradnl" sz="2400" b="1" dirty="0">
                <a:solidFill>
                  <a:schemeClr val="bg1"/>
                </a:solidFill>
              </a:rPr>
              <a:t> to be a </a:t>
            </a:r>
            <a:r>
              <a:rPr lang="es-ES_tradnl" sz="2400" b="1" dirty="0" err="1">
                <a:solidFill>
                  <a:schemeClr val="bg1"/>
                </a:solidFill>
              </a:rPr>
              <a:t>platform</a:t>
            </a:r>
            <a:r>
              <a:rPr lang="es-ES_tradnl" sz="2400" b="1" dirty="0">
                <a:solidFill>
                  <a:schemeClr val="bg1"/>
                </a:solidFill>
              </a:rPr>
              <a:t> and a meeting </a:t>
            </a:r>
            <a:r>
              <a:rPr lang="es-ES_tradnl" sz="2400" b="1" dirty="0" err="1">
                <a:solidFill>
                  <a:schemeClr val="bg1"/>
                </a:solidFill>
              </a:rPr>
              <a:t>point</a:t>
            </a:r>
            <a:r>
              <a:rPr lang="es-ES_tradnl" sz="2400" b="1" dirty="0">
                <a:solidFill>
                  <a:schemeClr val="bg1"/>
                </a:solidFill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</a:rPr>
              <a:t>for</a:t>
            </a:r>
            <a:r>
              <a:rPr lang="es-ES_tradnl" sz="2400" b="1" dirty="0">
                <a:solidFill>
                  <a:schemeClr val="bg1"/>
                </a:solidFill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</a:rPr>
              <a:t>clarinetists</a:t>
            </a:r>
            <a:r>
              <a:rPr lang="es-ES_tradnl" sz="2400" b="1" dirty="0">
                <a:solidFill>
                  <a:schemeClr val="bg1"/>
                </a:solidFill>
              </a:rPr>
              <a:t>, </a:t>
            </a:r>
            <a:r>
              <a:rPr lang="es-ES_tradnl" sz="2400" b="1" dirty="0" err="1">
                <a:solidFill>
                  <a:schemeClr val="bg1"/>
                </a:solidFill>
              </a:rPr>
              <a:t>but</a:t>
            </a:r>
            <a:r>
              <a:rPr lang="es-ES_tradnl" sz="2400" b="1" dirty="0">
                <a:solidFill>
                  <a:schemeClr val="bg1"/>
                </a:solidFill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</a:rPr>
              <a:t>not</a:t>
            </a:r>
            <a:r>
              <a:rPr lang="es-ES_tradnl" sz="2400" b="1" dirty="0">
                <a:solidFill>
                  <a:schemeClr val="bg1"/>
                </a:solidFill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</a:rPr>
              <a:t>only</a:t>
            </a:r>
            <a:r>
              <a:rPr lang="es-ES_tradnl" sz="2400" b="1" dirty="0">
                <a:solidFill>
                  <a:schemeClr val="bg1"/>
                </a:solidFill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</a:rPr>
              <a:t>that</a:t>
            </a:r>
            <a:r>
              <a:rPr lang="es-ES_tradnl" sz="2400" b="1" dirty="0">
                <a:solidFill>
                  <a:schemeClr val="bg1"/>
                </a:solidFill>
              </a:rPr>
              <a:t>, </a:t>
            </a:r>
            <a:r>
              <a:rPr lang="es-ES_tradnl" sz="2400" b="1" dirty="0" err="1">
                <a:solidFill>
                  <a:schemeClr val="bg1"/>
                </a:solidFill>
              </a:rPr>
              <a:t>it's</a:t>
            </a:r>
            <a:r>
              <a:rPr lang="es-ES_tradnl" sz="2400" b="1" dirty="0">
                <a:solidFill>
                  <a:schemeClr val="bg1"/>
                </a:solidFill>
              </a:rPr>
              <a:t> a </a:t>
            </a:r>
            <a:r>
              <a:rPr lang="es-ES_tradnl" sz="2400" b="1" dirty="0" err="1">
                <a:solidFill>
                  <a:schemeClr val="bg1"/>
                </a:solidFill>
              </a:rPr>
              <a:t>website</a:t>
            </a:r>
            <a:r>
              <a:rPr lang="es-ES_tradnl" sz="2400" b="1" dirty="0">
                <a:solidFill>
                  <a:schemeClr val="bg1"/>
                </a:solidFill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</a:rPr>
              <a:t>for</a:t>
            </a:r>
            <a:r>
              <a:rPr lang="es-ES_tradnl" sz="2400" b="1" dirty="0">
                <a:solidFill>
                  <a:schemeClr val="bg1"/>
                </a:solidFill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</a:rPr>
              <a:t>dissemination</a:t>
            </a:r>
            <a:r>
              <a:rPr lang="es-ES_tradnl" sz="2400" b="1" dirty="0">
                <a:solidFill>
                  <a:schemeClr val="bg1"/>
                </a:solidFill>
              </a:rPr>
              <a:t> and </a:t>
            </a:r>
            <a:r>
              <a:rPr lang="es-ES_tradnl" sz="2400" b="1" dirty="0" err="1">
                <a:solidFill>
                  <a:schemeClr val="bg1"/>
                </a:solidFill>
              </a:rPr>
              <a:t>sharing</a:t>
            </a:r>
            <a:r>
              <a:rPr lang="es-ES_tradnl" sz="2400" b="1" dirty="0">
                <a:solidFill>
                  <a:schemeClr val="bg1"/>
                </a:solidFill>
              </a:rPr>
              <a:t> material, </a:t>
            </a:r>
            <a:r>
              <a:rPr lang="es-ES_tradnl" sz="2400" b="1" dirty="0" err="1">
                <a:solidFill>
                  <a:schemeClr val="bg1"/>
                </a:solidFill>
              </a:rPr>
              <a:t>dedicated</a:t>
            </a:r>
            <a:r>
              <a:rPr lang="es-ES_tradnl" sz="2400" b="1" dirty="0">
                <a:solidFill>
                  <a:schemeClr val="bg1"/>
                </a:solidFill>
              </a:rPr>
              <a:t> to </a:t>
            </a:r>
            <a:r>
              <a:rPr lang="es-ES_tradnl" sz="2400" b="1" dirty="0" err="1">
                <a:solidFill>
                  <a:schemeClr val="bg1"/>
                </a:solidFill>
              </a:rPr>
              <a:t>all</a:t>
            </a:r>
            <a:r>
              <a:rPr lang="es-ES_tradnl" sz="2400" b="1" dirty="0">
                <a:solidFill>
                  <a:schemeClr val="bg1"/>
                </a:solidFill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</a:rPr>
              <a:t>music</a:t>
            </a:r>
            <a:r>
              <a:rPr lang="es-ES_tradnl" sz="2400" b="1" dirty="0">
                <a:solidFill>
                  <a:schemeClr val="bg1"/>
                </a:solidFill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</a:rPr>
              <a:t>lovers</a:t>
            </a:r>
            <a:r>
              <a:rPr lang="es-ES_tradnl" sz="2400" b="1" dirty="0">
                <a:solidFill>
                  <a:schemeClr val="bg1"/>
                </a:solidFill>
              </a:rPr>
              <a:t> in general and </a:t>
            </a:r>
            <a:r>
              <a:rPr lang="es-ES_tradnl" sz="2400" b="1" dirty="0" err="1">
                <a:solidFill>
                  <a:schemeClr val="bg1"/>
                </a:solidFill>
              </a:rPr>
              <a:t>clarinet</a:t>
            </a:r>
            <a:r>
              <a:rPr lang="es-ES_tradnl" sz="2400" b="1" dirty="0">
                <a:solidFill>
                  <a:schemeClr val="bg1"/>
                </a:solidFill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</a:rPr>
              <a:t>lovers</a:t>
            </a:r>
            <a:r>
              <a:rPr lang="es-ES_tradnl" sz="2400" b="1" dirty="0">
                <a:solidFill>
                  <a:schemeClr val="bg1"/>
                </a:solidFill>
              </a:rPr>
              <a:t> and </a:t>
            </a:r>
            <a:r>
              <a:rPr lang="es-ES_tradnl" sz="2400" b="1" dirty="0" err="1">
                <a:solidFill>
                  <a:schemeClr val="bg1"/>
                </a:solidFill>
              </a:rPr>
              <a:t>musicians</a:t>
            </a:r>
            <a:r>
              <a:rPr lang="es-ES_tradnl" sz="2400" b="1" dirty="0">
                <a:solidFill>
                  <a:schemeClr val="bg1"/>
                </a:solidFill>
              </a:rPr>
              <a:t> in particular</a:t>
            </a:r>
            <a:r>
              <a:rPr lang="es-ES_tradnl" sz="2400" b="1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92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187624" y="457200"/>
            <a:ext cx="6797767" cy="841248"/>
          </a:xfrm>
          <a:prstGeom prst="rect">
            <a:avLst/>
          </a:prstGeom>
          <a:solidFill>
            <a:srgbClr val="2552B5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/>
              <a:t>S</a:t>
            </a:r>
            <a:r>
              <a:rPr lang="en-US" sz="4400" b="1" dirty="0" smtClean="0"/>
              <a:t>tructure of the web</a:t>
            </a:r>
            <a:endParaRPr lang="en-US" sz="4400" b="1" dirty="0"/>
          </a:p>
        </p:txBody>
      </p:sp>
      <p:pic>
        <p:nvPicPr>
          <p:cNvPr id="10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5554980" cy="2409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3"/>
          <p:cNvSpPr txBox="1"/>
          <p:nvPr/>
        </p:nvSpPr>
        <p:spPr>
          <a:xfrm>
            <a:off x="539552" y="1412776"/>
            <a:ext cx="1498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97B7E">
                    <a:lumMod val="50000"/>
                  </a:srgbClr>
                </a:solidFill>
              </a:rPr>
              <a:t>HOME PAGE</a:t>
            </a:r>
          </a:p>
        </p:txBody>
      </p:sp>
      <p:pic>
        <p:nvPicPr>
          <p:cNvPr id="12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5544616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6" descr="Logo clarinetjazz.es tinta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46179" y="3490926"/>
            <a:ext cx="4041298" cy="103712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38718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3" name="Picture 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6264696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2"/>
          <p:cNvSpPr txBox="1"/>
          <p:nvPr/>
        </p:nvSpPr>
        <p:spPr>
          <a:xfrm>
            <a:off x="611560" y="605879"/>
            <a:ext cx="3663182" cy="461665"/>
          </a:xfrm>
          <a:prstGeom prst="rect">
            <a:avLst/>
          </a:prstGeom>
          <a:solidFill>
            <a:srgbClr val="2552B5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CLARINETJAZZ.ES/MENU</a:t>
            </a:r>
          </a:p>
        </p:txBody>
      </p:sp>
      <p:pic>
        <p:nvPicPr>
          <p:cNvPr id="5" name="Picture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933056"/>
            <a:ext cx="6336704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4"/>
          <p:cNvSpPr txBox="1"/>
          <p:nvPr/>
        </p:nvSpPr>
        <p:spPr>
          <a:xfrm>
            <a:off x="2443151" y="3299792"/>
            <a:ext cx="5862502" cy="461665"/>
          </a:xfrm>
          <a:prstGeom prst="rect">
            <a:avLst/>
          </a:prstGeom>
          <a:solidFill>
            <a:srgbClr val="2552B5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Miguel Ruiz Santos/HOME PAGE-MENU</a:t>
            </a:r>
          </a:p>
        </p:txBody>
      </p:sp>
    </p:spTree>
    <p:extLst>
      <p:ext uri="{BB962C8B-B14F-4D97-AF65-F5344CB8AC3E}">
        <p14:creationId xmlns:p14="http://schemas.microsoft.com/office/powerpoint/2010/main" val="39091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3" name="Picture 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5270500" cy="255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0127"/>
            <a:ext cx="5270500" cy="27108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43608" y="653353"/>
            <a:ext cx="1691489" cy="461665"/>
          </a:xfrm>
          <a:prstGeom prst="rect">
            <a:avLst/>
          </a:prstGeom>
          <a:solidFill>
            <a:srgbClr val="2552B5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MY</a:t>
            </a:r>
            <a:r>
              <a:rPr lang="en-US" sz="2400" b="1" dirty="0">
                <a:solidFill>
                  <a:srgbClr val="FFFFFF"/>
                </a:solidFill>
              </a:rPr>
              <a:t> MUSIC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6137" y="3717032"/>
            <a:ext cx="3113780" cy="461665"/>
          </a:xfrm>
          <a:prstGeom prst="rect">
            <a:avLst/>
          </a:prstGeom>
          <a:solidFill>
            <a:srgbClr val="2552B5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MY COMPOSITIONS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3608" y="1295467"/>
            <a:ext cx="2122697" cy="400110"/>
          </a:xfrm>
          <a:prstGeom prst="rect">
            <a:avLst/>
          </a:prstGeom>
          <a:solidFill>
            <a:srgbClr val="2552B5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THE MEDIA FILES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8184" y="4221088"/>
            <a:ext cx="1928733" cy="461665"/>
          </a:xfrm>
          <a:prstGeom prst="rect">
            <a:avLst/>
          </a:prstGeom>
          <a:solidFill>
            <a:srgbClr val="2552B5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SCORES</a:t>
            </a:r>
          </a:p>
        </p:txBody>
      </p:sp>
      <p:sp>
        <p:nvSpPr>
          <p:cNvPr id="9" name="Rectangle 8"/>
          <p:cNvSpPr/>
          <p:nvPr/>
        </p:nvSpPr>
        <p:spPr>
          <a:xfrm>
            <a:off x="467544" y="2348880"/>
            <a:ext cx="3085851" cy="923330"/>
          </a:xfrm>
          <a:prstGeom prst="rect">
            <a:avLst/>
          </a:prstGeom>
          <a:solidFill>
            <a:srgbClr val="2552B5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5400" b="1" dirty="0">
                <a:ln w="10541" cmpd="sng">
                  <a:solidFill>
                    <a:srgbClr val="797B7E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FREE USE</a:t>
            </a:r>
          </a:p>
        </p:txBody>
      </p:sp>
    </p:spTree>
    <p:extLst>
      <p:ext uri="{BB962C8B-B14F-4D97-AF65-F5344CB8AC3E}">
        <p14:creationId xmlns:p14="http://schemas.microsoft.com/office/powerpoint/2010/main" val="63348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3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6264696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2"/>
          <p:cNvSpPr/>
          <p:nvPr/>
        </p:nvSpPr>
        <p:spPr>
          <a:xfrm>
            <a:off x="683568" y="404664"/>
            <a:ext cx="2605200" cy="707886"/>
          </a:xfrm>
          <a:prstGeom prst="rect">
            <a:avLst/>
          </a:prstGeom>
          <a:solidFill>
            <a:srgbClr val="2552B5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4000" b="1" dirty="0">
                <a:ln w="10541" cmpd="sng">
                  <a:solidFill>
                    <a:srgbClr val="797B7E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CONTACT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611560" y="3789040"/>
            <a:ext cx="7957002" cy="1200329"/>
          </a:xfrm>
          <a:prstGeom prst="rect">
            <a:avLst/>
          </a:prstGeom>
          <a:solidFill>
            <a:srgbClr val="2552B5"/>
          </a:solidFill>
          <a:ln w="41275" cmpd="thickThin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Put all modern clarinetists in contact with each other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Publicize projects similar to mine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Publicize young and upcoming clarinetists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2267744" y="5445224"/>
            <a:ext cx="5184576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3366FF"/>
                </a:solidFill>
              </a:rPr>
              <a:t>www.clarinetjazz.es</a:t>
            </a:r>
            <a:endParaRPr lang="en-US" sz="40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97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sp>
        <p:nvSpPr>
          <p:cNvPr id="3" name="Rectangle 1"/>
          <p:cNvSpPr/>
          <p:nvPr/>
        </p:nvSpPr>
        <p:spPr>
          <a:xfrm>
            <a:off x="1763688" y="192775"/>
            <a:ext cx="5312673" cy="923330"/>
          </a:xfrm>
          <a:prstGeom prst="rect">
            <a:avLst/>
          </a:prstGeom>
          <a:solidFill>
            <a:srgbClr val="2552B5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5400" b="1" u="sng" dirty="0">
                <a:ln w="10541" cmpd="sng">
                  <a:solidFill>
                    <a:srgbClr val="797B7E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CONCLUSIONS:</a:t>
            </a:r>
          </a:p>
        </p:txBody>
      </p:sp>
      <p:sp>
        <p:nvSpPr>
          <p:cNvPr id="4" name="TextBox 2"/>
          <p:cNvSpPr txBox="1"/>
          <p:nvPr/>
        </p:nvSpPr>
        <p:spPr>
          <a:xfrm>
            <a:off x="967083" y="1340768"/>
            <a:ext cx="6905882" cy="3108544"/>
          </a:xfrm>
          <a:prstGeom prst="rect">
            <a:avLst/>
          </a:prstGeom>
          <a:solidFill>
            <a:srgbClr val="2552B5"/>
          </a:solidFill>
          <a:ln w="57150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-The clarinet is a very dynamic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and </a:t>
            </a:r>
            <a:r>
              <a:rPr lang="en-US" sz="2800" b="1" dirty="0">
                <a:solidFill>
                  <a:schemeClr val="bg1"/>
                </a:solidFill>
              </a:rPr>
              <a:t>versatile instrument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-It can be used in many different styles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-It has to recover its lost relevance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and </a:t>
            </a:r>
            <a:r>
              <a:rPr lang="en-US" sz="2800" b="1" dirty="0">
                <a:solidFill>
                  <a:schemeClr val="bg1"/>
                </a:solidFill>
              </a:rPr>
              <a:t>its role </a:t>
            </a:r>
            <a:r>
              <a:rPr lang="en-US" sz="2800" b="1" dirty="0" smtClean="0">
                <a:solidFill>
                  <a:schemeClr val="bg1"/>
                </a:solidFill>
              </a:rPr>
              <a:t>in </a:t>
            </a:r>
            <a:r>
              <a:rPr lang="en-US" sz="2800" b="1" dirty="0">
                <a:solidFill>
                  <a:schemeClr val="bg1"/>
                </a:solidFill>
              </a:rPr>
              <a:t>modern </a:t>
            </a:r>
            <a:r>
              <a:rPr lang="en-US" sz="2800" b="1" dirty="0" smtClean="0">
                <a:solidFill>
                  <a:schemeClr val="bg1"/>
                </a:solidFill>
              </a:rPr>
              <a:t>music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-THERE´S POWER IN NUMBERS!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Working </a:t>
            </a:r>
            <a:r>
              <a:rPr lang="en-US" sz="2800" b="1" dirty="0">
                <a:solidFill>
                  <a:schemeClr val="bg1"/>
                </a:solidFill>
              </a:rPr>
              <a:t>together, we are stronger…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4581128"/>
            <a:ext cx="7066984" cy="1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75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sp>
        <p:nvSpPr>
          <p:cNvPr id="6" name="5 Rectángulo"/>
          <p:cNvSpPr/>
          <p:nvPr/>
        </p:nvSpPr>
        <p:spPr>
          <a:xfrm>
            <a:off x="539552" y="823386"/>
            <a:ext cx="4751622" cy="707886"/>
          </a:xfrm>
          <a:prstGeom prst="rect">
            <a:avLst/>
          </a:prstGeom>
          <a:solidFill>
            <a:srgbClr val="2552B5"/>
          </a:solidFill>
          <a:ln w="76200">
            <a:solidFill>
              <a:schemeClr val="bg1"/>
            </a:solidFill>
          </a:ln>
          <a:scene3d>
            <a:camera prst="perspectiveRight"/>
            <a:lightRig rig="threePt" dir="t"/>
          </a:scene3d>
          <a:sp3d>
            <a:bevelT w="152400" h="50800" prst="softRound"/>
          </a:sp3d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¡Gracias </a:t>
            </a:r>
            <a:r>
              <a:rPr lang="en-US" sz="4000" b="1" dirty="0" err="1">
                <a:solidFill>
                  <a:schemeClr val="bg1"/>
                </a:solidFill>
              </a:rPr>
              <a:t>por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venir</a:t>
            </a:r>
            <a:r>
              <a:rPr lang="en-US" sz="40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123728" y="4509120"/>
            <a:ext cx="6247223" cy="769441"/>
          </a:xfrm>
          <a:prstGeom prst="rect">
            <a:avLst/>
          </a:prstGeom>
          <a:solidFill>
            <a:srgbClr val="2552B5"/>
          </a:solidFill>
          <a:ln w="76200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Below"/>
            <a:lightRig rig="threePt" dir="t"/>
          </a:scene3d>
          <a:sp3d>
            <a:bevelT w="152400" h="50800" prst="softRound"/>
          </a:sp3d>
        </p:spPr>
        <p:txBody>
          <a:bodyPr wrap="none">
            <a:spAutoFit/>
          </a:bodyPr>
          <a:lstStyle/>
          <a:p>
            <a:r>
              <a:rPr lang="es-ES" sz="4400" b="1" dirty="0" err="1">
                <a:solidFill>
                  <a:schemeClr val="bg1"/>
                </a:solidFill>
              </a:rPr>
              <a:t>Thank</a:t>
            </a:r>
            <a:r>
              <a:rPr lang="es-ES" sz="4400" b="1" dirty="0">
                <a:solidFill>
                  <a:schemeClr val="bg1"/>
                </a:solidFill>
              </a:rPr>
              <a:t> </a:t>
            </a:r>
            <a:r>
              <a:rPr lang="es-ES" sz="4400" b="1" dirty="0" err="1">
                <a:solidFill>
                  <a:schemeClr val="bg1"/>
                </a:solidFill>
              </a:rPr>
              <a:t>you</a:t>
            </a:r>
            <a:r>
              <a:rPr lang="es-ES" sz="4400" b="1" dirty="0">
                <a:solidFill>
                  <a:schemeClr val="bg1"/>
                </a:solidFill>
              </a:rPr>
              <a:t> </a:t>
            </a:r>
            <a:r>
              <a:rPr lang="es-ES" sz="4400" b="1" dirty="0" err="1">
                <a:solidFill>
                  <a:schemeClr val="bg1"/>
                </a:solidFill>
              </a:rPr>
              <a:t>for</a:t>
            </a:r>
            <a:r>
              <a:rPr lang="es-ES" sz="4400" b="1" dirty="0">
                <a:solidFill>
                  <a:schemeClr val="bg1"/>
                </a:solidFill>
              </a:rPr>
              <a:t> </a:t>
            </a:r>
            <a:r>
              <a:rPr lang="es-ES" sz="4400" b="1" dirty="0" err="1">
                <a:solidFill>
                  <a:schemeClr val="bg1"/>
                </a:solidFill>
              </a:rPr>
              <a:t>coming</a:t>
            </a:r>
            <a:r>
              <a:rPr lang="es-ES" sz="4400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3" name="Picture 2" descr="Berklee Valencia logo 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1308720" cy="1535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5696" y="1844824"/>
            <a:ext cx="332287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-Teachers</a:t>
            </a:r>
          </a:p>
          <a:p>
            <a:r>
              <a:rPr lang="en-US" sz="2800" b="1" dirty="0" smtClean="0"/>
              <a:t>-Faculty Members</a:t>
            </a:r>
          </a:p>
          <a:p>
            <a:r>
              <a:rPr lang="en-US" sz="2800" b="1" dirty="0" smtClean="0"/>
              <a:t>-Staff</a:t>
            </a:r>
          </a:p>
          <a:p>
            <a:r>
              <a:rPr lang="en-US" sz="2800" b="1" dirty="0" smtClean="0"/>
              <a:t>-Classmates</a:t>
            </a:r>
          </a:p>
          <a:p>
            <a:endParaRPr lang="en-US" sz="2800" b="1" dirty="0"/>
          </a:p>
          <a:p>
            <a:r>
              <a:rPr lang="en-US" sz="2800" b="1" dirty="0" smtClean="0"/>
              <a:t>-FRIENDS!</a:t>
            </a:r>
          </a:p>
        </p:txBody>
      </p:sp>
      <p:pic>
        <p:nvPicPr>
          <p:cNvPr id="5" name="Picture 4" descr="Captura de pantalla 2014-06-26 a la(s) 1.36.42 p.m.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68760"/>
            <a:ext cx="3600400" cy="305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85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4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2016224" cy="20882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4 Rectángulo"/>
          <p:cNvSpPr/>
          <p:nvPr/>
        </p:nvSpPr>
        <p:spPr>
          <a:xfrm>
            <a:off x="539552" y="2636912"/>
            <a:ext cx="252028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2400" b="1" dirty="0" err="1">
                <a:solidFill>
                  <a:schemeClr val="bg1"/>
                </a:solidFill>
              </a:rPr>
              <a:t>Giora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Feidman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0648"/>
            <a:ext cx="1440160" cy="187220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6 Rectángulo"/>
          <p:cNvSpPr/>
          <p:nvPr/>
        </p:nvSpPr>
        <p:spPr>
          <a:xfrm>
            <a:off x="6084168" y="2204864"/>
            <a:ext cx="2239716" cy="46166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accent2">
                <a:shade val="3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2400" b="1" dirty="0" err="1">
                <a:solidFill>
                  <a:srgbClr val="FFFFFF"/>
                </a:solidFill>
              </a:rPr>
              <a:t>Vasilis</a:t>
            </a:r>
            <a:r>
              <a:rPr lang="es-ES" sz="2400" b="1" dirty="0">
                <a:solidFill>
                  <a:srgbClr val="FFFFFF"/>
                </a:solidFill>
              </a:rPr>
              <a:t> Saleas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95536" y="3140968"/>
            <a:ext cx="2664296" cy="461665"/>
          </a:xfrm>
          <a:prstGeom prst="rect">
            <a:avLst/>
          </a:prstGeom>
          <a:solidFill>
            <a:srgbClr val="2552B5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Argentina/Israel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391856" y="2636912"/>
            <a:ext cx="1329210" cy="461665"/>
          </a:xfrm>
          <a:prstGeom prst="rect">
            <a:avLst/>
          </a:prstGeom>
          <a:solidFill>
            <a:srgbClr val="2552B5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>
            <a:spAutoFit/>
          </a:bodyPr>
          <a:lstStyle/>
          <a:p>
            <a:pPr algn="ctr"/>
            <a:r>
              <a:rPr lang="es-ES" sz="24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Greece</a:t>
            </a:r>
            <a:endParaRPr lang="es-ES" sz="2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77397"/>
            <a:ext cx="2016224" cy="23042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1" name="3 Rectángulo"/>
          <p:cNvSpPr/>
          <p:nvPr/>
        </p:nvSpPr>
        <p:spPr>
          <a:xfrm>
            <a:off x="2483768" y="4648945"/>
            <a:ext cx="2872902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2400" b="1" dirty="0" err="1">
                <a:solidFill>
                  <a:schemeClr val="bg1"/>
                </a:solidFill>
              </a:rPr>
              <a:t>Hüsnü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Senlendiric</a:t>
            </a:r>
            <a:r>
              <a:rPr lang="es-ES" sz="2400" b="1" dirty="0" err="1">
                <a:solidFill>
                  <a:srgbClr val="FFFFFF"/>
                </a:solidFill>
              </a:rPr>
              <a:t>i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12" name="8 Rectángulo"/>
          <p:cNvSpPr/>
          <p:nvPr/>
        </p:nvSpPr>
        <p:spPr>
          <a:xfrm>
            <a:off x="2900132" y="5160893"/>
            <a:ext cx="1149675" cy="461665"/>
          </a:xfrm>
          <a:prstGeom prst="rect">
            <a:avLst/>
          </a:prstGeom>
          <a:solidFill>
            <a:srgbClr val="2552B5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>
            <a:spAutoFit/>
          </a:bodyPr>
          <a:lstStyle/>
          <a:p>
            <a:pPr algn="ctr"/>
            <a:r>
              <a:rPr lang="es-ES" sz="24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Turkey</a:t>
            </a:r>
            <a:endParaRPr lang="es-ES" sz="2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Picture 4" descr="Macintosh HD:Users:mruizsantos:Downloads:GrismanStatman-credit-Statman-Family-Archive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12976"/>
            <a:ext cx="2088232" cy="194791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4" name="4 Rectángulo"/>
          <p:cNvSpPr/>
          <p:nvPr/>
        </p:nvSpPr>
        <p:spPr>
          <a:xfrm>
            <a:off x="5940152" y="5229200"/>
            <a:ext cx="237757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2400" b="1" dirty="0">
                <a:solidFill>
                  <a:srgbClr val="FFFFFF"/>
                </a:solidFill>
              </a:rPr>
              <a:t>Andy </a:t>
            </a:r>
            <a:r>
              <a:rPr lang="es-ES" sz="2400" b="1" dirty="0" err="1">
                <a:solidFill>
                  <a:srgbClr val="FFFFFF"/>
                </a:solidFill>
              </a:rPr>
              <a:t>Statman</a:t>
            </a:r>
            <a:r>
              <a:rPr lang="es-ES" sz="2400" b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5" name="9 Rectángulo"/>
          <p:cNvSpPr/>
          <p:nvPr/>
        </p:nvSpPr>
        <p:spPr>
          <a:xfrm>
            <a:off x="6559883" y="5733256"/>
            <a:ext cx="769763" cy="461665"/>
          </a:xfrm>
          <a:prstGeom prst="rect">
            <a:avLst/>
          </a:prstGeom>
          <a:solidFill>
            <a:srgbClr val="2552B5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>
            <a:spAutoFit/>
          </a:bodyPr>
          <a:lstStyle/>
          <a:p>
            <a:pPr algn="ctr"/>
            <a:r>
              <a:rPr lang="es-ES" sz="2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48167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bación. SuiteArt Q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3463933" cy="2597950"/>
          </a:xfrm>
          <a:prstGeom prst="rect">
            <a:avLst/>
          </a:prstGeom>
          <a:solidFill>
            <a:srgbClr val="2552B5"/>
          </a:solidFill>
          <a:ln w="57150">
            <a:solidFill>
              <a:schemeClr val="accent2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3" name="Picture 1" descr="1240227_585736588142706_635518245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36712"/>
            <a:ext cx="3768419" cy="2826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3212976"/>
            <a:ext cx="2042942" cy="324036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Picture 1" descr="Miguel Ruiz Collag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789040"/>
            <a:ext cx="2852085" cy="2520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72201" y="4077072"/>
            <a:ext cx="2232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Miguel Ruiz Santos</a:t>
            </a:r>
          </a:p>
          <a:p>
            <a:endParaRPr lang="en-US" dirty="0" smtClean="0"/>
          </a:p>
          <a:p>
            <a:r>
              <a:rPr lang="en-US" i="1" dirty="0" smtClean="0"/>
              <a:t>Master in Contemporary</a:t>
            </a:r>
          </a:p>
          <a:p>
            <a:r>
              <a:rPr lang="en-US" i="1" dirty="0" smtClean="0"/>
              <a:t>Music Performance.</a:t>
            </a:r>
          </a:p>
          <a:p>
            <a:r>
              <a:rPr lang="en-US" dirty="0" err="1" smtClean="0"/>
              <a:t>Berklee</a:t>
            </a:r>
            <a:r>
              <a:rPr lang="en-US" dirty="0" smtClean="0"/>
              <a:t> Valencia.</a:t>
            </a:r>
          </a:p>
          <a:p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80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pic>
        <p:nvPicPr>
          <p:cNvPr id="4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1944216" cy="252028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486" y="2863329"/>
            <a:ext cx="1944216" cy="23042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5 Rectángulo"/>
          <p:cNvSpPr/>
          <p:nvPr/>
        </p:nvSpPr>
        <p:spPr>
          <a:xfrm>
            <a:off x="467544" y="2996952"/>
            <a:ext cx="2109873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_tradnl" sz="2400" b="1" dirty="0">
                <a:solidFill>
                  <a:srgbClr val="FFFFFF"/>
                </a:solidFill>
              </a:rPr>
              <a:t>Ivo </a:t>
            </a:r>
            <a:r>
              <a:rPr lang="es-ES_tradnl" sz="2400" b="1" dirty="0" err="1">
                <a:solidFill>
                  <a:srgbClr val="FFFFFF"/>
                </a:solidFill>
              </a:rPr>
              <a:t>Papazov</a:t>
            </a:r>
            <a:r>
              <a:rPr lang="es-ES_tradnl" sz="2400" b="1" dirty="0">
                <a:solidFill>
                  <a:srgbClr val="FFFFFF"/>
                </a:solidFill>
              </a:rPr>
              <a:t> 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906058" y="5214391"/>
            <a:ext cx="3379451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_tradnl" sz="2400" b="1" dirty="0" err="1">
                <a:solidFill>
                  <a:schemeClr val="bg1"/>
                </a:solidFill>
              </a:rPr>
              <a:t>Petroloukas</a:t>
            </a:r>
            <a:r>
              <a:rPr lang="es-ES_tradnl" sz="2400" b="1" dirty="0">
                <a:solidFill>
                  <a:schemeClr val="bg1"/>
                </a:solidFill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</a:rPr>
              <a:t>Chalkias</a:t>
            </a:r>
            <a:r>
              <a:rPr lang="es-ES_tradnl" sz="2400" b="1" dirty="0">
                <a:solidFill>
                  <a:schemeClr val="bg1"/>
                </a:solidFill>
              </a:rPr>
              <a:t> 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66541" y="3501008"/>
            <a:ext cx="1402948" cy="461665"/>
          </a:xfrm>
          <a:prstGeom prst="rect">
            <a:avLst/>
          </a:prstGeom>
          <a:solidFill>
            <a:srgbClr val="2552B5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>
            <a:spAutoFit/>
          </a:bodyPr>
          <a:lstStyle/>
          <a:p>
            <a:pPr algn="ctr"/>
            <a:r>
              <a:rPr lang="es-ES" sz="2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Bulgaria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2448494" y="5646439"/>
            <a:ext cx="1329210" cy="461665"/>
          </a:xfrm>
          <a:prstGeom prst="rect">
            <a:avLst/>
          </a:prstGeom>
          <a:solidFill>
            <a:srgbClr val="2552B5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>
            <a:spAutoFit/>
          </a:bodyPr>
          <a:lstStyle/>
          <a:p>
            <a:pPr algn="ctr"/>
            <a:r>
              <a:rPr lang="es-ES" sz="24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Greece</a:t>
            </a:r>
            <a:endParaRPr lang="es-ES" sz="2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20688"/>
            <a:ext cx="2016224" cy="201622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1" name="3 Rectángulo"/>
          <p:cNvSpPr/>
          <p:nvPr/>
        </p:nvSpPr>
        <p:spPr>
          <a:xfrm>
            <a:off x="4211960" y="2636912"/>
            <a:ext cx="274626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Tale </a:t>
            </a:r>
            <a:r>
              <a:rPr lang="en-US" sz="2400" b="1" dirty="0" err="1">
                <a:solidFill>
                  <a:srgbClr val="FFFFFF"/>
                </a:solidFill>
              </a:rPr>
              <a:t>Ognenovski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12" name="5 Rectángulo"/>
          <p:cNvSpPr/>
          <p:nvPr/>
        </p:nvSpPr>
        <p:spPr>
          <a:xfrm>
            <a:off x="4417311" y="3140968"/>
            <a:ext cx="1922321" cy="461665"/>
          </a:xfrm>
          <a:prstGeom prst="rect">
            <a:avLst/>
          </a:prstGeom>
          <a:solidFill>
            <a:srgbClr val="2552B5"/>
          </a:solidFill>
          <a:scene3d>
            <a:camera prst="orthographicFront"/>
            <a:lightRig rig="flat" dir="tl">
              <a:rot lat="0" lon="0" rev="6600000"/>
            </a:lightRig>
          </a:scene3d>
          <a:sp3d>
            <a:bevelT w="152400" h="50800" prst="softRound"/>
          </a:sp3d>
        </p:spPr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Macedonia</a:t>
            </a:r>
          </a:p>
        </p:txBody>
      </p:sp>
      <p:pic>
        <p:nvPicPr>
          <p:cNvPr id="13" name="Picture 1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632" y="3227784"/>
            <a:ext cx="2120800" cy="221744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4" name="4 Rectángulo"/>
          <p:cNvSpPr/>
          <p:nvPr/>
        </p:nvSpPr>
        <p:spPr>
          <a:xfrm>
            <a:off x="6163440" y="5406117"/>
            <a:ext cx="195758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Martin Frost 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15" name="6 Rectángulo"/>
          <p:cNvSpPr/>
          <p:nvPr/>
        </p:nvSpPr>
        <p:spPr>
          <a:xfrm>
            <a:off x="6228184" y="5877271"/>
            <a:ext cx="1374094" cy="461665"/>
          </a:xfrm>
          <a:prstGeom prst="rect">
            <a:avLst/>
          </a:prstGeom>
          <a:solidFill>
            <a:srgbClr val="2552B5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>
            <a:spAutoFit/>
          </a:bodyPr>
          <a:lstStyle/>
          <a:p>
            <a:pPr algn="ctr"/>
            <a:r>
              <a:rPr lang="es-ES" sz="24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Sweden</a:t>
            </a:r>
            <a:endParaRPr lang="es-ES" sz="2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167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sp>
        <p:nvSpPr>
          <p:cNvPr id="3" name="2 Rectángulo"/>
          <p:cNvSpPr/>
          <p:nvPr/>
        </p:nvSpPr>
        <p:spPr>
          <a:xfrm>
            <a:off x="1619672" y="2276872"/>
            <a:ext cx="4896544" cy="2585323"/>
          </a:xfrm>
          <a:prstGeom prst="rect">
            <a:avLst/>
          </a:prstGeom>
          <a:solidFill>
            <a:srgbClr val="2552B5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bg1"/>
                </a:solidFill>
              </a:rPr>
              <a:t>JAZZ </a:t>
            </a:r>
          </a:p>
          <a:p>
            <a:pPr algn="ctr"/>
            <a:r>
              <a:rPr lang="es-ES" sz="5400" b="1" dirty="0" smtClean="0">
                <a:solidFill>
                  <a:schemeClr val="bg1"/>
                </a:solidFill>
              </a:rPr>
              <a:t>AND</a:t>
            </a:r>
          </a:p>
          <a:p>
            <a:pPr algn="ctr"/>
            <a:r>
              <a:rPr lang="es-ES" sz="5400" b="1" dirty="0" smtClean="0">
                <a:solidFill>
                  <a:schemeClr val="bg1"/>
                </a:solidFill>
              </a:rPr>
              <a:t> CLARINETISTS</a:t>
            </a:r>
            <a:endParaRPr lang="es-E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7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sp>
        <p:nvSpPr>
          <p:cNvPr id="3" name="3 Rectángulo"/>
          <p:cNvSpPr/>
          <p:nvPr/>
        </p:nvSpPr>
        <p:spPr>
          <a:xfrm>
            <a:off x="791580" y="2420888"/>
            <a:ext cx="7848872" cy="1077218"/>
          </a:xfrm>
          <a:prstGeom prst="rect">
            <a:avLst/>
          </a:prstGeom>
          <a:solidFill>
            <a:srgbClr val="2552B5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28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1- At </a:t>
            </a:r>
            <a:r>
              <a:rPr lang="es-ES" sz="2800" b="1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</a:t>
            </a:r>
            <a:r>
              <a:rPr lang="es-ES" sz="28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" sz="2800" b="1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beginning</a:t>
            </a:r>
            <a:r>
              <a:rPr lang="es-ES" sz="28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</a:p>
          <a:p>
            <a:r>
              <a:rPr lang="es-ES" sz="36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" sz="28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New Orleans </a:t>
            </a:r>
            <a:r>
              <a:rPr lang="es-ES" sz="2800" b="1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clarinetists</a:t>
            </a:r>
            <a:r>
              <a:rPr lang="es-ES" sz="28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s-E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9027" y="1268760"/>
            <a:ext cx="3469219" cy="923330"/>
          </a:xfrm>
          <a:prstGeom prst="rect">
            <a:avLst/>
          </a:prstGeom>
          <a:solidFill>
            <a:srgbClr val="2552B5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5400" b="1" dirty="0" err="1">
                <a:ln w="10541" cmpd="sng">
                  <a:solidFill>
                    <a:srgbClr val="797B7E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Chapters</a:t>
            </a:r>
            <a:r>
              <a:rPr lang="es-ES_tradnl" sz="5400" b="1" dirty="0">
                <a:ln w="10541" cmpd="sng">
                  <a:solidFill>
                    <a:srgbClr val="797B7E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5" name="3 Rectángulo"/>
          <p:cNvSpPr/>
          <p:nvPr/>
        </p:nvSpPr>
        <p:spPr>
          <a:xfrm>
            <a:off x="827584" y="3933056"/>
            <a:ext cx="7776864" cy="523220"/>
          </a:xfrm>
          <a:prstGeom prst="rect">
            <a:avLst/>
          </a:prstGeom>
          <a:solidFill>
            <a:srgbClr val="2552B5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28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2- </a:t>
            </a:r>
            <a:r>
              <a:rPr lang="es-ES" sz="2800" b="1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</a:t>
            </a:r>
            <a:r>
              <a:rPr lang="es-ES" sz="28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s-ES" sz="2800" b="1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Glorious</a:t>
            </a:r>
            <a:r>
              <a:rPr lang="es-ES" sz="28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Swing Era </a:t>
            </a:r>
            <a:r>
              <a:rPr lang="es-ES" sz="2800" b="1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</a:t>
            </a:r>
            <a:r>
              <a:rPr lang="es-ES" sz="28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s-ES" sz="2800" b="1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clarinet</a:t>
            </a:r>
            <a:endParaRPr lang="es-E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827584" y="4941168"/>
            <a:ext cx="7776864" cy="954107"/>
          </a:xfrm>
          <a:prstGeom prst="rect">
            <a:avLst/>
          </a:prstGeom>
          <a:solidFill>
            <a:srgbClr val="2552B5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28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3- </a:t>
            </a:r>
            <a:r>
              <a:rPr lang="es-ES" sz="2800" b="1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</a:t>
            </a:r>
            <a:r>
              <a:rPr lang="es-ES" sz="28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" sz="2800" b="1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Bebop</a:t>
            </a:r>
            <a:r>
              <a:rPr lang="es-ES" sz="28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</a:p>
          <a:p>
            <a:r>
              <a:rPr lang="es-ES" sz="28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" sz="2800" b="1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</a:t>
            </a:r>
            <a:r>
              <a:rPr lang="es-ES" sz="28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" sz="2800" b="1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clarinet</a:t>
            </a:r>
            <a:r>
              <a:rPr lang="es-ES" sz="28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 </a:t>
            </a:r>
            <a:r>
              <a:rPr lang="es-ES" sz="2800" b="1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danger</a:t>
            </a:r>
            <a:r>
              <a:rPr lang="es-ES" sz="28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of </a:t>
            </a:r>
            <a:r>
              <a:rPr lang="es-ES" sz="2800" b="1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extinction</a:t>
            </a:r>
            <a:endParaRPr lang="es-E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67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4" b="100000" l="485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348"/>
            <a:ext cx="8514380" cy="460851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glow" dir="t">
              <a:rot lat="0" lon="0" rev="600000"/>
            </a:lightRig>
          </a:scene3d>
          <a:sp3d extrusionH="76200" contourW="12700" prstMaterial="dkEdge">
            <a:bevelT w="19050" h="95250"/>
            <a:bevelB w="19050" h="63500"/>
            <a:extrusionClr>
              <a:schemeClr val="accent1"/>
            </a:extrusionClr>
            <a:contourClr>
              <a:schemeClr val="bg1"/>
            </a:contourClr>
          </a:sp3d>
        </p:spPr>
      </p:pic>
      <p:sp>
        <p:nvSpPr>
          <p:cNvPr id="3" name="2 Rectángulo"/>
          <p:cNvSpPr/>
          <p:nvPr/>
        </p:nvSpPr>
        <p:spPr>
          <a:xfrm>
            <a:off x="654625" y="836712"/>
            <a:ext cx="7848872" cy="1323439"/>
          </a:xfrm>
          <a:prstGeom prst="rect">
            <a:avLst/>
          </a:prstGeom>
          <a:solidFill>
            <a:srgbClr val="2552B5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4000" b="1" i="1" dirty="0">
                <a:solidFill>
                  <a:schemeClr val="bg1"/>
                </a:solidFill>
              </a:rPr>
              <a:t>1- AT THE BEGINNING:</a:t>
            </a:r>
          </a:p>
          <a:p>
            <a:r>
              <a:rPr lang="es-ES" sz="4000" b="1" i="1" dirty="0">
                <a:solidFill>
                  <a:schemeClr val="bg1"/>
                </a:solidFill>
              </a:rPr>
              <a:t> NEW ORLEANS CLARINETISTS 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39552" y="2469813"/>
            <a:ext cx="7920880" cy="2313839"/>
          </a:xfrm>
          <a:prstGeom prst="rect">
            <a:avLst/>
          </a:prstGeom>
          <a:solidFill>
            <a:srgbClr val="2552B5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2400" b="1" dirty="0">
                <a:solidFill>
                  <a:schemeClr val="bg1"/>
                </a:solidFill>
              </a:rPr>
              <a:t>At </a:t>
            </a:r>
            <a:r>
              <a:rPr lang="es-ES" sz="2400" b="1" dirty="0" err="1">
                <a:solidFill>
                  <a:schemeClr val="bg1"/>
                </a:solidFill>
              </a:rPr>
              <a:t>the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beginning</a:t>
            </a:r>
            <a:r>
              <a:rPr lang="es-ES" sz="2400" b="1" dirty="0">
                <a:solidFill>
                  <a:schemeClr val="bg1"/>
                </a:solidFill>
              </a:rPr>
              <a:t> of jazz </a:t>
            </a:r>
            <a:r>
              <a:rPr lang="es-ES" sz="2400" b="1" dirty="0" err="1">
                <a:solidFill>
                  <a:schemeClr val="bg1"/>
                </a:solidFill>
              </a:rPr>
              <a:t>music</a:t>
            </a:r>
            <a:r>
              <a:rPr lang="es-ES" sz="2400" b="1" dirty="0">
                <a:solidFill>
                  <a:schemeClr val="bg1"/>
                </a:solidFill>
              </a:rPr>
              <a:t>, </a:t>
            </a:r>
            <a:r>
              <a:rPr lang="es-ES" sz="2400" b="1" dirty="0" err="1">
                <a:solidFill>
                  <a:schemeClr val="bg1"/>
                </a:solidFill>
              </a:rPr>
              <a:t>the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clarinet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was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very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common</a:t>
            </a:r>
            <a:r>
              <a:rPr lang="es-ES" sz="2400" b="1" dirty="0">
                <a:solidFill>
                  <a:schemeClr val="bg1"/>
                </a:solidFill>
              </a:rPr>
              <a:t>.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2400" b="1" dirty="0" err="1">
                <a:solidFill>
                  <a:schemeClr val="bg1"/>
                </a:solidFill>
              </a:rPr>
              <a:t>There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were</a:t>
            </a:r>
            <a:r>
              <a:rPr lang="es-ES" sz="2400" b="1" dirty="0">
                <a:solidFill>
                  <a:schemeClr val="bg1"/>
                </a:solidFill>
              </a:rPr>
              <a:t> a </a:t>
            </a:r>
            <a:r>
              <a:rPr lang="es-ES" sz="2400" b="1" dirty="0" err="1">
                <a:solidFill>
                  <a:schemeClr val="bg1"/>
                </a:solidFill>
              </a:rPr>
              <a:t>large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number</a:t>
            </a:r>
            <a:r>
              <a:rPr lang="es-ES" sz="2400" b="1" dirty="0">
                <a:solidFill>
                  <a:schemeClr val="bg1"/>
                </a:solidFill>
              </a:rPr>
              <a:t> of </a:t>
            </a:r>
            <a:r>
              <a:rPr lang="es-ES" sz="2400" b="1" dirty="0" err="1">
                <a:solidFill>
                  <a:schemeClr val="bg1"/>
                </a:solidFill>
              </a:rPr>
              <a:t>clarinetists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who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played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Dixieland</a:t>
            </a:r>
            <a:r>
              <a:rPr lang="es-ES" sz="2400" b="1" dirty="0">
                <a:solidFill>
                  <a:schemeClr val="bg1"/>
                </a:solidFill>
              </a:rPr>
              <a:t>, Swing and </a:t>
            </a:r>
            <a:r>
              <a:rPr lang="es-ES" sz="2400" b="1" dirty="0" err="1">
                <a:solidFill>
                  <a:schemeClr val="bg1"/>
                </a:solidFill>
              </a:rPr>
              <a:t>Classic</a:t>
            </a:r>
            <a:r>
              <a:rPr lang="es-ES" sz="2400" b="1" dirty="0">
                <a:solidFill>
                  <a:schemeClr val="bg1"/>
                </a:solidFill>
              </a:rPr>
              <a:t> Jazz.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510479" y="5301208"/>
            <a:ext cx="8137164" cy="584775"/>
          </a:xfrm>
          <a:prstGeom prst="rect">
            <a:avLst/>
          </a:prstGeom>
          <a:solidFill>
            <a:srgbClr val="2552B5"/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Heritage of Jewish musicians-</a:t>
            </a:r>
            <a:r>
              <a:rPr lang="en-US" sz="3200" b="1" dirty="0" err="1">
                <a:solidFill>
                  <a:schemeClr val="bg1"/>
                </a:solidFill>
              </a:rPr>
              <a:t>Klezmorim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7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Ángulo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</TotalTime>
  <Words>2086</Words>
  <Application>Microsoft Macintosh PowerPoint</Application>
  <PresentationFormat>On-screen Show (4:3)</PresentationFormat>
  <Paragraphs>335</Paragraphs>
  <Slides>50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Austin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MIGUEL RUIZ SANTOS</cp:lastModifiedBy>
  <cp:revision>35</cp:revision>
  <cp:lastPrinted>2014-06-25T21:41:54Z</cp:lastPrinted>
  <dcterms:created xsi:type="dcterms:W3CDTF">2014-06-24T17:58:45Z</dcterms:created>
  <dcterms:modified xsi:type="dcterms:W3CDTF">2014-06-27T12:18:15Z</dcterms:modified>
</cp:coreProperties>
</file>