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83" r:id="rId5"/>
    <p:sldId id="258" r:id="rId6"/>
    <p:sldId id="286" r:id="rId7"/>
    <p:sldId id="259" r:id="rId8"/>
    <p:sldId id="280" r:id="rId9"/>
    <p:sldId id="260" r:id="rId10"/>
    <p:sldId id="275" r:id="rId11"/>
    <p:sldId id="261" r:id="rId12"/>
    <p:sldId id="262" r:id="rId13"/>
    <p:sldId id="276" r:id="rId14"/>
    <p:sldId id="263" r:id="rId15"/>
    <p:sldId id="264" r:id="rId16"/>
    <p:sldId id="277" r:id="rId17"/>
    <p:sldId id="279" r:id="rId18"/>
    <p:sldId id="265" r:id="rId19"/>
    <p:sldId id="284" r:id="rId20"/>
    <p:sldId id="266" r:id="rId21"/>
    <p:sldId id="278" r:id="rId22"/>
    <p:sldId id="268" r:id="rId23"/>
    <p:sldId id="273" r:id="rId24"/>
    <p:sldId id="281" r:id="rId25"/>
    <p:sldId id="267" r:id="rId26"/>
    <p:sldId id="271" r:id="rId27"/>
    <p:sldId id="269" r:id="rId28"/>
    <p:sldId id="285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9" d="100"/>
          <a:sy n="49" d="100"/>
        </p:scale>
        <p:origin x="-11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7/2/14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7/2/14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7/2/14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7/2/14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7/2/14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5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8305" y="1763059"/>
            <a:ext cx="7503459" cy="1305860"/>
          </a:xfrm>
        </p:spPr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4800" dirty="0" smtClean="0"/>
              <a:t>From singer to songwriter: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i="1" dirty="0" smtClean="0"/>
              <a:t>the path of an artist in Brazilian music</a:t>
            </a:r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Luiza</a:t>
            </a:r>
            <a:r>
              <a:rPr lang="en-US" dirty="0" smtClean="0">
                <a:solidFill>
                  <a:schemeClr val="tx1"/>
                </a:solidFill>
              </a:rPr>
              <a:t> Sales Rangel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Culminating Experience Project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Masters in Contemporary Performance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Berklee</a:t>
            </a:r>
            <a:r>
              <a:rPr lang="en-US" dirty="0" smtClean="0">
                <a:solidFill>
                  <a:schemeClr val="tx1"/>
                </a:solidFill>
              </a:rPr>
              <a:t> Valencia, 2014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8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nsinho_gugu_mat.jp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913" r="-109913"/>
          <a:stretch>
            <a:fillRect/>
          </a:stretch>
        </p:blipFill>
        <p:spPr>
          <a:xfrm>
            <a:off x="-911412" y="225613"/>
            <a:ext cx="11380539" cy="6258858"/>
          </a:xfrm>
        </p:spPr>
      </p:pic>
    </p:spTree>
    <p:extLst>
      <p:ext uri="{BB962C8B-B14F-4D97-AF65-F5344CB8AC3E}">
        <p14:creationId xmlns:p14="http://schemas.microsoft.com/office/powerpoint/2010/main" val="81852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Chuva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Luiza</a:t>
            </a:r>
            <a:r>
              <a:rPr lang="en-US" sz="2400" dirty="0" smtClean="0"/>
              <a:t> Sales)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>
                <a:solidFill>
                  <a:srgbClr val="000000"/>
                </a:solidFill>
              </a:rPr>
              <a:t>Style: </a:t>
            </a:r>
            <a:r>
              <a:rPr lang="en-US" dirty="0" err="1" smtClean="0">
                <a:solidFill>
                  <a:srgbClr val="000000"/>
                </a:solidFill>
              </a:rPr>
              <a:t>baião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Recording experience with Chico </a:t>
            </a:r>
            <a:r>
              <a:rPr lang="en-US" dirty="0" err="1" smtClean="0">
                <a:solidFill>
                  <a:srgbClr val="000000"/>
                </a:solidFill>
              </a:rPr>
              <a:t>Pinheiro</a:t>
            </a:r>
            <a:endParaRPr lang="en-US" dirty="0" smtClean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Influenced by </a:t>
            </a:r>
            <a:r>
              <a:rPr lang="en-US" dirty="0" err="1" smtClean="0">
                <a:solidFill>
                  <a:srgbClr val="000000"/>
                </a:solidFill>
              </a:rPr>
              <a:t>Hermeto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Pascoal</a:t>
            </a:r>
            <a:r>
              <a:rPr lang="en-US" dirty="0" smtClean="0">
                <a:solidFill>
                  <a:srgbClr val="000000"/>
                </a:solidFill>
              </a:rPr>
              <a:t>, specially themes like “</a:t>
            </a:r>
            <a:r>
              <a:rPr lang="en-US" dirty="0" err="1" smtClean="0">
                <a:solidFill>
                  <a:srgbClr val="000000"/>
                </a:solidFill>
              </a:rPr>
              <a:t>Forró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em</a:t>
            </a:r>
            <a:r>
              <a:rPr lang="en-US" dirty="0" smtClean="0">
                <a:solidFill>
                  <a:srgbClr val="000000"/>
                </a:solidFill>
              </a:rPr>
              <a:t> Santo André” and “</a:t>
            </a:r>
            <a:r>
              <a:rPr lang="en-US" dirty="0" err="1" smtClean="0">
                <a:solidFill>
                  <a:srgbClr val="000000"/>
                </a:solidFill>
              </a:rPr>
              <a:t>Forró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Brasil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Harmony: modal interchange and chords moving by thirds – “Coltrane Changes”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Interlude section – use of “scat” as differentiation resource – the voice as an instrument</a:t>
            </a:r>
          </a:p>
        </p:txBody>
      </p:sp>
      <p:pic>
        <p:nvPicPr>
          <p:cNvPr id="4" name="Picture 3" descr="Macintosh HD:Users:patriciabomeny:Desktop:Captura de Tela 2014-06-07 às 1.09.30 P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3" y="4930588"/>
            <a:ext cx="7654720" cy="11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huva_Luiza Sal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6883" y="298824"/>
            <a:ext cx="637988" cy="6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81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Chuva</a:t>
            </a:r>
            <a:r>
              <a:rPr lang="en-US" dirty="0" smtClean="0"/>
              <a:t>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Use of re-harmonization as a tool to add variation.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Original Harmony: 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Re-harmonization: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Macintosh HD:Users:patriciabomeny:Desktop:CE:ex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1" y="2920999"/>
            <a:ext cx="7658846" cy="118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patriciabomeny:Desktop:Captura de Tela 2014-06-07 às 6.28.35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0" y="4747914"/>
            <a:ext cx="7882965" cy="1198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60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ic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457200" y="107725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78339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 Frio”</a:t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Luiza</a:t>
            </a:r>
            <a:r>
              <a:rPr lang="en-US" sz="2400" dirty="0" smtClean="0"/>
              <a:t> Sales &amp; Pedro </a:t>
            </a:r>
            <a:r>
              <a:rPr lang="en-US" sz="2400" dirty="0" err="1" smtClean="0"/>
              <a:t>Carneiro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>
                <a:solidFill>
                  <a:srgbClr val="000000"/>
                </a:solidFill>
              </a:rPr>
              <a:t>Style: slow </a:t>
            </a:r>
            <a:r>
              <a:rPr lang="en-US" dirty="0" err="1" smtClean="0">
                <a:solidFill>
                  <a:srgbClr val="000000"/>
                </a:solidFill>
              </a:rPr>
              <a:t>bossa</a:t>
            </a:r>
            <a:r>
              <a:rPr lang="en-US" dirty="0" smtClean="0">
                <a:solidFill>
                  <a:srgbClr val="000000"/>
                </a:solidFill>
              </a:rPr>
              <a:t>-nova / ballad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Collaborative compositional process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New strategy to approach music composition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Chord progression </a:t>
            </a:r>
            <a:r>
              <a:rPr lang="en-US" dirty="0" err="1" smtClean="0">
                <a:solidFill>
                  <a:srgbClr val="000000"/>
                </a:solidFill>
              </a:rPr>
              <a:t>resambles</a:t>
            </a:r>
            <a:r>
              <a:rPr lang="en-US" dirty="0" smtClean="0">
                <a:solidFill>
                  <a:srgbClr val="000000"/>
                </a:solidFill>
              </a:rPr>
              <a:t> Tom </a:t>
            </a:r>
            <a:r>
              <a:rPr lang="en-US" dirty="0" err="1" smtClean="0">
                <a:solidFill>
                  <a:srgbClr val="000000"/>
                </a:solidFill>
              </a:rPr>
              <a:t>Jobim’s</a:t>
            </a:r>
            <a:r>
              <a:rPr lang="en-US" dirty="0" smtClean="0">
                <a:solidFill>
                  <a:srgbClr val="000000"/>
                </a:solidFill>
              </a:rPr>
              <a:t> “</a:t>
            </a:r>
            <a:r>
              <a:rPr lang="en-US" dirty="0" err="1" smtClean="0">
                <a:solidFill>
                  <a:srgbClr val="000000"/>
                </a:solidFill>
              </a:rPr>
              <a:t>Águas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Março</a:t>
            </a:r>
            <a:r>
              <a:rPr lang="en-US" dirty="0" smtClean="0">
                <a:solidFill>
                  <a:srgbClr val="000000"/>
                </a:solidFill>
              </a:rPr>
              <a:t>”- chord inversions and bass line structured in a descendent movement</a:t>
            </a:r>
          </a:p>
          <a:p>
            <a:endParaRPr lang="en-US" dirty="0"/>
          </a:p>
        </p:txBody>
      </p:sp>
      <p:pic>
        <p:nvPicPr>
          <p:cNvPr id="4" name="Picture 3" descr="Macintosh HD:Users:patriciabomeny:Desktop:Captura de Tela 2014-06-07 às 2.02.33 P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" y="4208144"/>
            <a:ext cx="7793317" cy="120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 F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529" y="298823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5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 Frio”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>
                <a:solidFill>
                  <a:srgbClr val="000000"/>
                </a:solidFill>
              </a:rPr>
              <a:t>Introduction melody originally written for another song</a:t>
            </a:r>
          </a:p>
          <a:p>
            <a:pPr algn="just"/>
            <a:endParaRPr lang="en-US" dirty="0" smtClean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First time recording voice and guitar simultaneously – technical and artistic challenge</a:t>
            </a:r>
          </a:p>
          <a:p>
            <a:pPr algn="just"/>
            <a:endParaRPr lang="en-US" dirty="0" smtClean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Use of clarinet and vibraphone to add a sophisticated timbre to the arrangement</a:t>
            </a:r>
          </a:p>
          <a:p>
            <a:pPr marL="0" indent="0" algn="just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Use of introduction, solo section, backgrounds in the arrangement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4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fri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445247" y="1184835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7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ct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06" y="749549"/>
            <a:ext cx="7378505" cy="491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9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Aventureira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Luiza</a:t>
            </a:r>
            <a:r>
              <a:rPr lang="en-US" sz="2400" dirty="0" smtClean="0"/>
              <a:t> Sales &amp; Gustavo Pereira)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Style: cha-cha / </a:t>
            </a:r>
            <a:r>
              <a:rPr lang="en-US" dirty="0" err="1" smtClean="0">
                <a:solidFill>
                  <a:srgbClr val="000000"/>
                </a:solidFill>
              </a:rPr>
              <a:t>latin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Inspired by </a:t>
            </a:r>
            <a:r>
              <a:rPr lang="en-US" dirty="0" err="1" smtClean="0">
                <a:solidFill>
                  <a:srgbClr val="000000"/>
                </a:solidFill>
              </a:rPr>
              <a:t>João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Donato</a:t>
            </a:r>
            <a:r>
              <a:rPr lang="en-US" dirty="0" smtClean="0">
                <a:solidFill>
                  <a:srgbClr val="000000"/>
                </a:solidFill>
              </a:rPr>
              <a:t>, in themes such as “Amazonas” and “</a:t>
            </a:r>
            <a:r>
              <a:rPr lang="en-US" dirty="0" err="1" smtClean="0">
                <a:solidFill>
                  <a:srgbClr val="000000"/>
                </a:solidFill>
              </a:rPr>
              <a:t>Nasci</a:t>
            </a:r>
            <a:r>
              <a:rPr lang="en-US" dirty="0" smtClean="0">
                <a:solidFill>
                  <a:srgbClr val="000000"/>
                </a:solidFill>
              </a:rPr>
              <a:t> Para </a:t>
            </a:r>
            <a:r>
              <a:rPr lang="en-US" dirty="0" err="1" smtClean="0">
                <a:solidFill>
                  <a:srgbClr val="000000"/>
                </a:solidFill>
              </a:rPr>
              <a:t>Bailar</a:t>
            </a:r>
            <a:r>
              <a:rPr lang="en-US" dirty="0" smtClean="0">
                <a:solidFill>
                  <a:srgbClr val="000000"/>
                </a:solidFill>
              </a:rPr>
              <a:t>”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Inspired by the </a:t>
            </a:r>
            <a:r>
              <a:rPr lang="en-US" i="1" dirty="0" smtClean="0">
                <a:solidFill>
                  <a:srgbClr val="000000"/>
                </a:solidFill>
              </a:rPr>
              <a:t>Latin Jazz Ensemble </a:t>
            </a:r>
            <a:r>
              <a:rPr lang="en-US" dirty="0" smtClean="0">
                <a:solidFill>
                  <a:srgbClr val="000000"/>
                </a:solidFill>
              </a:rPr>
              <a:t>experience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Vocabulary resources: piano </a:t>
            </a:r>
            <a:r>
              <a:rPr lang="en-US" dirty="0" err="1" smtClean="0">
                <a:solidFill>
                  <a:srgbClr val="000000"/>
                </a:solidFill>
              </a:rPr>
              <a:t>montuno</a:t>
            </a:r>
            <a:r>
              <a:rPr lang="en-US" dirty="0" smtClean="0">
                <a:solidFill>
                  <a:srgbClr val="000000"/>
                </a:solidFill>
              </a:rPr>
              <a:t>, clave, percussion instruments, “Tito Puente’s hits”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Vocal improvisation section – result of a research in </a:t>
            </a:r>
            <a:r>
              <a:rPr lang="en-US" i="1" dirty="0" smtClean="0">
                <a:solidFill>
                  <a:srgbClr val="000000"/>
                </a:solidFill>
              </a:rPr>
              <a:t>Private Instruction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i="1" dirty="0" smtClean="0">
                <a:solidFill>
                  <a:srgbClr val="000000"/>
                </a:solidFill>
              </a:rPr>
              <a:t>Topics in Improvisation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Transcriptions of </a:t>
            </a: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razilian singer </a:t>
            </a:r>
            <a:r>
              <a:rPr lang="en-US" dirty="0" err="1" smtClean="0">
                <a:solidFill>
                  <a:srgbClr val="000000"/>
                </a:solidFill>
              </a:rPr>
              <a:t>Leny</a:t>
            </a:r>
            <a:r>
              <a:rPr lang="en-US" dirty="0" smtClean="0">
                <a:solidFill>
                  <a:srgbClr val="000000"/>
                </a:solidFill>
              </a:rPr>
              <a:t> Andrade – use of improvisation as a resource to differentiate from other singers and to fuse </a:t>
            </a: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razilian music with jazz.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Macintosh HD:Users:patriciabomeny:Desktop:Captura de Tela 2014-06-07 às 2.52.12 P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94" y="3756062"/>
            <a:ext cx="6580096" cy="57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ventureira_LuizaSal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3881" y="321234"/>
            <a:ext cx="615577" cy="6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2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aventureir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14" r="-38714"/>
          <a:stretch>
            <a:fillRect/>
          </a:stretch>
        </p:blipFill>
        <p:spPr>
          <a:xfrm>
            <a:off x="-646211" y="655420"/>
            <a:ext cx="9947504" cy="5470744"/>
          </a:xfrm>
        </p:spPr>
      </p:pic>
    </p:spTree>
    <p:extLst>
      <p:ext uri="{BB962C8B-B14F-4D97-AF65-F5344CB8AC3E}">
        <p14:creationId xmlns:p14="http://schemas.microsoft.com/office/powerpoint/2010/main" val="343964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110"/>
            <a:ext cx="8229600" cy="1600200"/>
          </a:xfrm>
        </p:spPr>
        <p:txBody>
          <a:bodyPr/>
          <a:lstStyle/>
          <a:p>
            <a:r>
              <a:rPr lang="en-US" dirty="0" smtClean="0"/>
              <a:t>The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6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Força</a:t>
            </a:r>
            <a:r>
              <a:rPr lang="en-US" dirty="0" smtClean="0"/>
              <a:t> do Tempo”</a:t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Luiza</a:t>
            </a:r>
            <a:r>
              <a:rPr lang="en-US" sz="2400" dirty="0" smtClean="0"/>
              <a:t> Sales &amp; </a:t>
            </a:r>
            <a:r>
              <a:rPr lang="en-US" sz="2400" dirty="0" err="1" smtClean="0"/>
              <a:t>Vinicius</a:t>
            </a:r>
            <a:r>
              <a:rPr lang="en-US" sz="2400" dirty="0" smtClean="0"/>
              <a:t> Castro)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Style: </a:t>
            </a:r>
            <a:r>
              <a:rPr lang="en-US" sz="2000" dirty="0" err="1" smtClean="0">
                <a:solidFill>
                  <a:srgbClr val="000000"/>
                </a:solidFill>
              </a:rPr>
              <a:t>maracatu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Collaboration with the </a:t>
            </a:r>
            <a:r>
              <a:rPr lang="en-US" sz="2000" i="1" dirty="0" err="1" smtClean="0">
                <a:solidFill>
                  <a:srgbClr val="000000"/>
                </a:solidFill>
              </a:rPr>
              <a:t>Batucada</a:t>
            </a:r>
            <a:r>
              <a:rPr lang="en-US" sz="2000" i="1" dirty="0" smtClean="0">
                <a:solidFill>
                  <a:srgbClr val="000000"/>
                </a:solidFill>
              </a:rPr>
              <a:t> Ensemble </a:t>
            </a:r>
            <a:r>
              <a:rPr lang="en-US" sz="2000" dirty="0" smtClean="0">
                <a:solidFill>
                  <a:srgbClr val="000000"/>
                </a:solidFill>
              </a:rPr>
              <a:t>at </a:t>
            </a:r>
            <a:r>
              <a:rPr lang="en-US" sz="2000" dirty="0" err="1" smtClean="0">
                <a:solidFill>
                  <a:srgbClr val="000000"/>
                </a:solidFill>
              </a:rPr>
              <a:t>Berklee</a:t>
            </a:r>
            <a:r>
              <a:rPr lang="en-US" sz="2000" dirty="0" smtClean="0">
                <a:solidFill>
                  <a:srgbClr val="000000"/>
                </a:solidFill>
              </a:rPr>
              <a:t> Valencia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Modalism in Brazilian music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Use of new guitar resources for the arrangement – harmonics and rhythmic exploration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Melody structured over repeated notes, very rhythmic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Contrasting interlude “reveals” Dorian mode 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Macintosh HD:Users:patriciabomeny:Desktop:Captura de Tela 2014-06-10 às 3.39.52 P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1" y="4467412"/>
            <a:ext cx="7657840" cy="1404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patriciabomeny:Desktop:Captura de Tela 2014-06-10 às 3.40.03 P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1" y="5580754"/>
            <a:ext cx="2891605" cy="109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Força Do Tempo v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1694" y="231589"/>
            <a:ext cx="735106" cy="73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1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tucada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457200" y="115196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78307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Janelas</a:t>
            </a:r>
            <a:r>
              <a:rPr lang="en-US" dirty="0" smtClean="0"/>
              <a:t> </a:t>
            </a:r>
            <a:r>
              <a:rPr lang="en-US" dirty="0" err="1" smtClean="0"/>
              <a:t>Floridas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Luiza</a:t>
            </a:r>
            <a:r>
              <a:rPr lang="en-US" sz="2400" dirty="0" smtClean="0"/>
              <a:t> Sales)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Style: </a:t>
            </a:r>
            <a:r>
              <a:rPr lang="en-US" dirty="0" err="1">
                <a:solidFill>
                  <a:srgbClr val="000000"/>
                </a:solidFill>
              </a:rPr>
              <a:t>C</a:t>
            </a:r>
            <a:r>
              <a:rPr lang="en-US" dirty="0" err="1" smtClean="0">
                <a:solidFill>
                  <a:srgbClr val="000000"/>
                </a:solidFill>
              </a:rPr>
              <a:t>horo-canção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Inspired by the research made on </a:t>
            </a:r>
            <a:r>
              <a:rPr lang="en-US" dirty="0" err="1" smtClean="0">
                <a:solidFill>
                  <a:srgbClr val="000000"/>
                </a:solidFill>
              </a:rPr>
              <a:t>Choro</a:t>
            </a:r>
            <a:r>
              <a:rPr lang="en-US" dirty="0" smtClean="0">
                <a:solidFill>
                  <a:srgbClr val="000000"/>
                </a:solidFill>
              </a:rPr>
              <a:t>, in the Private Instruction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 use of </a:t>
            </a:r>
            <a:r>
              <a:rPr lang="en-US" dirty="0" err="1" smtClean="0">
                <a:solidFill>
                  <a:srgbClr val="000000"/>
                </a:solidFill>
              </a:rPr>
              <a:t>Choro</a:t>
            </a:r>
            <a:r>
              <a:rPr lang="en-US" dirty="0" smtClean="0">
                <a:solidFill>
                  <a:srgbClr val="000000"/>
                </a:solidFill>
              </a:rPr>
              <a:t> as a tool to develop vocal technique for singers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Composed closer to the contemporary </a:t>
            </a:r>
            <a:r>
              <a:rPr lang="en-US" dirty="0" err="1">
                <a:solidFill>
                  <a:srgbClr val="000000"/>
                </a:solidFill>
              </a:rPr>
              <a:t>C</a:t>
            </a:r>
            <a:r>
              <a:rPr lang="en-US" dirty="0" err="1" smtClean="0">
                <a:solidFill>
                  <a:srgbClr val="000000"/>
                </a:solidFill>
              </a:rPr>
              <a:t>horo</a:t>
            </a:r>
            <a:r>
              <a:rPr lang="en-US" dirty="0" smtClean="0">
                <a:solidFill>
                  <a:srgbClr val="000000"/>
                </a:solidFill>
              </a:rPr>
              <a:t>, with the use of modal interchange chords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Use of instruments foreign to the original instrumentation of the “Regional de </a:t>
            </a:r>
            <a:r>
              <a:rPr lang="en-US" dirty="0" err="1" smtClean="0">
                <a:solidFill>
                  <a:srgbClr val="000000"/>
                </a:solidFill>
              </a:rPr>
              <a:t>Choro</a:t>
            </a:r>
            <a:r>
              <a:rPr lang="en-US" dirty="0" smtClean="0">
                <a:solidFill>
                  <a:srgbClr val="000000"/>
                </a:solidFill>
              </a:rPr>
              <a:t>”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More complex motivic development in the melody and rhythm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Doesn’t follow the original </a:t>
            </a:r>
            <a:r>
              <a:rPr lang="en-US" dirty="0" err="1" smtClean="0">
                <a:solidFill>
                  <a:srgbClr val="000000"/>
                </a:solidFill>
              </a:rPr>
              <a:t>Choro</a:t>
            </a:r>
            <a:r>
              <a:rPr lang="en-US" dirty="0" smtClean="0">
                <a:solidFill>
                  <a:srgbClr val="000000"/>
                </a:solidFill>
              </a:rPr>
              <a:t> form ABACA (inherited by the </a:t>
            </a:r>
            <a:r>
              <a:rPr lang="en-US" dirty="0" err="1" smtClean="0">
                <a:solidFill>
                  <a:srgbClr val="000000"/>
                </a:solidFill>
              </a:rPr>
              <a:t>Rondó</a:t>
            </a:r>
            <a:r>
              <a:rPr lang="en-US" dirty="0" smtClean="0">
                <a:solidFill>
                  <a:srgbClr val="000000"/>
                </a:solidFill>
              </a:rPr>
              <a:t> form, of classical music)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Janelas Floridas _ Mas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0208" y="3736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29" r="-12129"/>
          <a:stretch>
            <a:fillRect/>
          </a:stretch>
        </p:blipFill>
        <p:spPr>
          <a:xfrm>
            <a:off x="1891552" y="313987"/>
            <a:ext cx="5474447" cy="3010735"/>
          </a:xfrm>
        </p:spPr>
      </p:pic>
      <p:pic>
        <p:nvPicPr>
          <p:cNvPr id="5" name="Picture 4" descr="migu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18" y="3556000"/>
            <a:ext cx="4381499" cy="29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7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5526"/>
            <a:ext cx="8229600" cy="16002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1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0471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What is necessary to become a singer-songwriter?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What are the “must-have” skills?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What skills were developed during the year?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MUSICAL SKILLS 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Playing a harmonic instrument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Harmony knowledge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Ear training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Improvisation 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Vocal performance </a:t>
            </a:r>
          </a:p>
          <a:p>
            <a:pPr marL="457200" indent="-457200">
              <a:buAutoNum type="arabicParenR"/>
            </a:pPr>
            <a:endParaRPr lang="en-US" dirty="0" smtClean="0"/>
          </a:p>
          <a:p>
            <a:pPr marL="457200" indent="-4572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87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uizaguita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8727"/>
          <a:stretch>
            <a:fillRect/>
          </a:stretch>
        </p:blipFill>
        <p:spPr>
          <a:xfrm>
            <a:off x="457200" y="100255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5327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005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TECHNOLOGICAL SKILLS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Basic video editing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Basic use of Internet tools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Basic Music Business knowledge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Music Production Knowledge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Basic knowledge of </a:t>
            </a:r>
            <a:r>
              <a:rPr lang="en-US" i="1" dirty="0" err="1" smtClean="0">
                <a:solidFill>
                  <a:srgbClr val="000000"/>
                </a:solidFill>
              </a:rPr>
              <a:t>Protools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i="1" dirty="0" smtClean="0">
                <a:solidFill>
                  <a:srgbClr val="000000"/>
                </a:solidFill>
              </a:rPr>
              <a:t>Finale</a:t>
            </a:r>
            <a:endParaRPr lang="en-US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PERSONAL SKILLS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Being a band leader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Networking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4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product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801" y="2474092"/>
            <a:ext cx="6780164" cy="2045566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Six original compositions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Youtube</a:t>
            </a:r>
            <a:r>
              <a:rPr lang="en-US" dirty="0" smtClean="0">
                <a:solidFill>
                  <a:srgbClr val="000000"/>
                </a:solidFill>
              </a:rPr>
              <a:t> channel with five new videos</a:t>
            </a:r>
          </a:p>
        </p:txBody>
      </p:sp>
    </p:spTree>
    <p:extLst>
      <p:ext uri="{BB962C8B-B14F-4D97-AF65-F5344CB8AC3E}">
        <p14:creationId xmlns:p14="http://schemas.microsoft.com/office/powerpoint/2010/main" val="302576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4685"/>
            <a:ext cx="8229600" cy="16002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04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831" y="409637"/>
            <a:ext cx="8686800" cy="584414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Introduction: artistic background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Project Objective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Starting as singer, go through the process of becoming a composer and a better musician in different aspects.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Motivations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Development of a deeper relation with music making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Broadening of musical knowledge 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Need to explore composition as a new form of musical expression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Go from reproducing other’s music to creating my own music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Justification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Growing number of female singer-songwriters in </a:t>
            </a: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razilian music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Need to differentiate my work from the others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3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893"/>
            <a:ext cx="8229600" cy="1600200"/>
          </a:xfrm>
        </p:spPr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28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0163"/>
            <a:ext cx="8229600" cy="51451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The gender gap in music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Why are there more male composers than female?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u="sng" dirty="0">
                <a:solidFill>
                  <a:srgbClr val="000000"/>
                </a:solidFill>
              </a:rPr>
              <a:t>Female singer and composers in </a:t>
            </a:r>
            <a:r>
              <a:rPr lang="en-US" u="sng" dirty="0" smtClean="0">
                <a:solidFill>
                  <a:srgbClr val="000000"/>
                </a:solidFill>
              </a:rPr>
              <a:t>Brazil</a:t>
            </a:r>
            <a:endParaRPr lang="en-US" u="sng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Time line:</a:t>
            </a:r>
          </a:p>
          <a:p>
            <a:pPr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</a:rPr>
              <a:t>Chiquinha</a:t>
            </a:r>
            <a:r>
              <a:rPr lang="en-US" dirty="0" smtClean="0">
                <a:solidFill>
                  <a:srgbClr val="000000"/>
                </a:solidFill>
              </a:rPr>
              <a:t> Gonzaga (end of XIX century)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D. </a:t>
            </a:r>
            <a:r>
              <a:rPr lang="en-US" dirty="0" err="1" smtClean="0">
                <a:solidFill>
                  <a:srgbClr val="000000"/>
                </a:solidFill>
              </a:rPr>
              <a:t>Ivone</a:t>
            </a:r>
            <a:r>
              <a:rPr lang="en-US" dirty="0" smtClean="0">
                <a:solidFill>
                  <a:srgbClr val="000000"/>
                </a:solidFill>
              </a:rPr>
              <a:t> Lara (first half of XX century)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Joyce, Rosa </a:t>
            </a:r>
            <a:r>
              <a:rPr lang="en-US" dirty="0" err="1" smtClean="0">
                <a:solidFill>
                  <a:srgbClr val="000000"/>
                </a:solidFill>
              </a:rPr>
              <a:t>Passos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Tânia</a:t>
            </a:r>
            <a:r>
              <a:rPr lang="en-US" dirty="0" smtClean="0">
                <a:solidFill>
                  <a:srgbClr val="000000"/>
                </a:solidFill>
              </a:rPr>
              <a:t> Maria, </a:t>
            </a:r>
            <a:r>
              <a:rPr lang="en-US" dirty="0" err="1" smtClean="0">
                <a:solidFill>
                  <a:srgbClr val="000000"/>
                </a:solidFill>
              </a:rPr>
              <a:t>Sueli</a:t>
            </a:r>
            <a:r>
              <a:rPr lang="en-US" dirty="0" smtClean="0">
                <a:solidFill>
                  <a:srgbClr val="000000"/>
                </a:solidFill>
              </a:rPr>
              <a:t> Costa (starting on 1970’s)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Marisa Monte, Adriana </a:t>
            </a:r>
            <a:r>
              <a:rPr lang="en-US" dirty="0" err="1" smtClean="0">
                <a:solidFill>
                  <a:srgbClr val="000000"/>
                </a:solidFill>
              </a:rPr>
              <a:t>Calcanhoto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Zélia</a:t>
            </a:r>
            <a:r>
              <a:rPr lang="en-US" dirty="0" smtClean="0">
                <a:solidFill>
                  <a:srgbClr val="000000"/>
                </a:solidFill>
              </a:rPr>
              <a:t> Duncan, Ana Carolina (starting on 1990’s)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Karina Bur, Antonia </a:t>
            </a:r>
            <a:r>
              <a:rPr lang="en-US" dirty="0" err="1" smtClean="0">
                <a:solidFill>
                  <a:srgbClr val="000000"/>
                </a:solidFill>
              </a:rPr>
              <a:t>Adnet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Céu</a:t>
            </a:r>
            <a:r>
              <a:rPr lang="en-US" dirty="0" smtClean="0">
                <a:solidFill>
                  <a:srgbClr val="000000"/>
                </a:solidFill>
              </a:rPr>
              <a:t>,  </a:t>
            </a:r>
            <a:r>
              <a:rPr lang="en-US" dirty="0" err="1" smtClean="0">
                <a:solidFill>
                  <a:srgbClr val="000000"/>
                </a:solidFill>
              </a:rPr>
              <a:t>Tulipa</a:t>
            </a:r>
            <a:r>
              <a:rPr lang="en-US" dirty="0" smtClean="0">
                <a:solidFill>
                  <a:srgbClr val="000000"/>
                </a:solidFill>
              </a:rPr>
              <a:t> Ruiz, NUA, Maria </a:t>
            </a:r>
            <a:r>
              <a:rPr lang="en-US" dirty="0" err="1" smtClean="0">
                <a:solidFill>
                  <a:srgbClr val="000000"/>
                </a:solidFill>
              </a:rPr>
              <a:t>Gadú</a:t>
            </a:r>
            <a:r>
              <a:rPr lang="en-US" dirty="0" smtClean="0">
                <a:solidFill>
                  <a:srgbClr val="000000"/>
                </a:solidFill>
              </a:rPr>
              <a:t>, Ana Clara </a:t>
            </a:r>
            <a:r>
              <a:rPr lang="en-US" dirty="0" err="1" smtClean="0">
                <a:solidFill>
                  <a:srgbClr val="000000"/>
                </a:solidFill>
              </a:rPr>
              <a:t>Horta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Bruna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Caram</a:t>
            </a:r>
            <a:r>
              <a:rPr lang="en-US" dirty="0" smtClean="0">
                <a:solidFill>
                  <a:srgbClr val="000000"/>
                </a:solidFill>
              </a:rPr>
              <a:t>, etc.(XXI century)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dirty="0" smtClean="0">
                <a:solidFill>
                  <a:srgbClr val="000000"/>
                </a:solidFill>
              </a:rPr>
              <a:t>Clarice Assad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Joyce Moreno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828"/>
          <a:stretch/>
        </p:blipFill>
        <p:spPr>
          <a:xfrm>
            <a:off x="5296501" y="2110206"/>
            <a:ext cx="3390299" cy="4307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38" y="2647466"/>
            <a:ext cx="4063810" cy="27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6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Composition and recording of six original songs, based on </a:t>
            </a: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razilian music styles, as a pre-production process for my second album.</a:t>
            </a:r>
          </a:p>
          <a:p>
            <a:pPr marL="0" indent="0" algn="ctr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Each song will be analyzed, showing the most important aspects of musical composition and main learning outcomes from each recording and composition experience.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The songs are organized in chronological order, according to the recording dates.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9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3744"/>
            <a:ext cx="8229600" cy="1600200"/>
          </a:xfrm>
        </p:spPr>
        <p:txBody>
          <a:bodyPr/>
          <a:lstStyle/>
          <a:p>
            <a:r>
              <a:rPr lang="en-US" dirty="0" smtClean="0"/>
              <a:t>Compositions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47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Mansinho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Luiza</a:t>
            </a:r>
            <a:r>
              <a:rPr lang="en-US" sz="2400" dirty="0" smtClean="0"/>
              <a:t> Sales &amp; Gustavo Pereira)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>
                <a:solidFill>
                  <a:srgbClr val="000000"/>
                </a:solidFill>
              </a:rPr>
              <a:t>Style: </a:t>
            </a:r>
            <a:r>
              <a:rPr lang="en-US" dirty="0" err="1" smtClean="0">
                <a:solidFill>
                  <a:srgbClr val="000000"/>
                </a:solidFill>
              </a:rPr>
              <a:t>bossa</a:t>
            </a:r>
            <a:r>
              <a:rPr lang="en-US" dirty="0" smtClean="0">
                <a:solidFill>
                  <a:srgbClr val="000000"/>
                </a:solidFill>
              </a:rPr>
              <a:t> – nova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Musical form: doesn’t have clear sections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Creation of a “bridge” to add variation and build up to a culminating point in the “emotional timeline” of the arrangement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The “hook” of the song:</a:t>
            </a:r>
          </a:p>
        </p:txBody>
      </p:sp>
      <p:pic>
        <p:nvPicPr>
          <p:cNvPr id="4" name="Picture 3" descr="Macintosh HD:Users:patriciabomeny:Desktop:Captura de Tela 2014-06-07 às 12.42.43 P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52" y="4104857"/>
            <a:ext cx="7100995" cy="187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Mansin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2291" y="291571"/>
            <a:ext cx="584688" cy="58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5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1147</TotalTime>
  <Words>811</Words>
  <Application>Microsoft Macintosh PowerPoint</Application>
  <PresentationFormat>On-screen Show (4:3)</PresentationFormat>
  <Paragraphs>133</Paragraphs>
  <Slides>29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Executive</vt:lpstr>
      <vt:lpstr>  From singer to songwriter:  the path of an artist in Brazilian music</vt:lpstr>
      <vt:lpstr>The project</vt:lpstr>
      <vt:lpstr>PowerPoint Presentation</vt:lpstr>
      <vt:lpstr>Context</vt:lpstr>
      <vt:lpstr>PowerPoint Presentation</vt:lpstr>
      <vt:lpstr>Interviews</vt:lpstr>
      <vt:lpstr>Process</vt:lpstr>
      <vt:lpstr>Compositions</vt:lpstr>
      <vt:lpstr>“Mansinho” (Luiza Sales &amp; Gustavo Pereira)</vt:lpstr>
      <vt:lpstr>PowerPoint Presentation</vt:lpstr>
      <vt:lpstr>“Chuva” (Luiza Sales)</vt:lpstr>
      <vt:lpstr>“Chuva” </vt:lpstr>
      <vt:lpstr>PowerPoint Presentation</vt:lpstr>
      <vt:lpstr>“A Frio” (Luiza Sales &amp; Pedro Carneiro)</vt:lpstr>
      <vt:lpstr>“A Frio”</vt:lpstr>
      <vt:lpstr>PowerPoint Presentation</vt:lpstr>
      <vt:lpstr>PowerPoint Presentation</vt:lpstr>
      <vt:lpstr>“Aventureira” (Luiza Sales &amp; Gustavo Pereira)</vt:lpstr>
      <vt:lpstr>PowerPoint Presentation</vt:lpstr>
      <vt:lpstr>“Força do Tempo” (Luiza Sales &amp; Vinicius Castro)</vt:lpstr>
      <vt:lpstr>PowerPoint Presentation</vt:lpstr>
      <vt:lpstr>“Janelas Floridas” (Luiza Sales)</vt:lpstr>
      <vt:lpstr>PowerPoint Presentation</vt:lpstr>
      <vt:lpstr>Conclusions</vt:lpstr>
      <vt:lpstr>PowerPoint Presentation</vt:lpstr>
      <vt:lpstr>PowerPoint Presentation</vt:lpstr>
      <vt:lpstr>PowerPoint Presentation</vt:lpstr>
      <vt:lpstr>Final product </vt:lpstr>
      <vt:lpstr>Thank you!</vt:lpstr>
    </vt:vector>
  </TitlesOfParts>
  <Company>patricia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Female singer-songwriter in Brazilian music</dc:title>
  <dc:creator>Patricia Bomeny</dc:creator>
  <cp:lastModifiedBy>Patricia Bomeny</cp:lastModifiedBy>
  <cp:revision>35</cp:revision>
  <dcterms:created xsi:type="dcterms:W3CDTF">2014-06-02T10:57:10Z</dcterms:created>
  <dcterms:modified xsi:type="dcterms:W3CDTF">2014-07-02T10:07:10Z</dcterms:modified>
</cp:coreProperties>
</file>